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73" r:id="rId17"/>
    <p:sldId id="301" r:id="rId18"/>
    <p:sldId id="302" r:id="rId19"/>
    <p:sldId id="299" r:id="rId20"/>
    <p:sldId id="300" r:id="rId21"/>
    <p:sldId id="274" r:id="rId22"/>
    <p:sldId id="272" r:id="rId23"/>
    <p:sldId id="275" r:id="rId24"/>
    <p:sldId id="276" r:id="rId25"/>
    <p:sldId id="277" r:id="rId26"/>
    <p:sldId id="278" r:id="rId27"/>
    <p:sldId id="279" r:id="rId28"/>
    <p:sldId id="280" r:id="rId29"/>
    <p:sldId id="281" r:id="rId30"/>
    <p:sldId id="260"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Robi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20" autoAdjust="0"/>
    <p:restoredTop sz="81155" autoAdjust="0"/>
  </p:normalViewPr>
  <p:slideViewPr>
    <p:cSldViewPr>
      <p:cViewPr>
        <p:scale>
          <a:sx n="65" d="100"/>
          <a:sy n="65" d="100"/>
        </p:scale>
        <p:origin x="-16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2.xml"/><Relationship Id="rId1" Type="http://schemas.openxmlformats.org/officeDocument/2006/relationships/oleObject" Target="file:///\\file2k8\data\spss\Research%20(standard%20reports,%20data%20reqs.,%20surveys)\Coaching%20for%20Academic%20Success\CAS%20Outcomes%203-Year%20Report_2017\CAS%20Data%20Tables.xlsx" TargetMode="Externa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a-toadtown.nl.edu\Pathways\HP3%20Data%20Analysis%20&amp;%20Reports\2017-2018%20Student%20Data\Winter%202018%20End%20of%20Term%20Analysis\2018-04-05%20Winter%202018%20Master%20Datafile.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a-toadtown.nl.edu\Pathways\HP3%20Data%20Analysis%20&amp;%20Reports\2017-2018%20Student%20Data\Winter%202018%20End%20of%20Term%20Analysis\2018-04-05%20Winter%202018%20Master%20Datafile.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a-toadtown.nl.edu\Pathways\HP3%20Data%20Analysis%20&amp;%20Reports\2017-2018%20Student%20Data\Winter%202018%20End%20of%20Term%20Analysis\2018-04-05%20Winter%202018%20Master%20Datafile.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a-toadtown.nl.edu\Pathways\HP3%20Data%20Analysis%20&amp;%20Reports\2017-2018%20Student%20Data\Winter%202018%20End%20of%20Term%20Analysis\2018-04-05%20Winter%202018%20Master%20Datafile.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a-toadtown.nl.edu\Pathways\HP3%20Data%20Analysis%20&amp;%20Reports\2017-2018%20Student%20Data\Winter%202018%20End%20of%20Term%20Analysis\2018-04-05%20Winter%202018%20Master%20Datafile.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a-toadtown.nl.edu\Pathways\HP3%20Data%20Analysis%20&amp;%20Reports\2017-2018%20Student%20Data\Winter%202018%20End%20of%20Term%20Analysis\2018-04-05%20Winter%202018%20Master%20Datafi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Developmental English Success</a:t>
            </a:r>
            <a:r>
              <a:rPr lang="en-US" baseline="0" dirty="0"/>
              <a:t> Rates: C or Higher in Course</a:t>
            </a:r>
            <a:endParaRPr lang="en-US" dirty="0"/>
          </a:p>
        </c:rich>
      </c:tx>
      <c:overlay val="0"/>
      <c:spPr>
        <a:noFill/>
        <a:ln>
          <a:noFill/>
        </a:ln>
        <a:effectLst/>
      </c:spPr>
    </c:title>
    <c:autoTitleDeleted val="0"/>
    <c:plotArea>
      <c:layout/>
      <c:lineChart>
        <c:grouping val="standard"/>
        <c:varyColors val="0"/>
        <c:ser>
          <c:idx val="0"/>
          <c:order val="0"/>
          <c:tx>
            <c:strRef>
              <c:f>Sheet1!$A$91</c:f>
              <c:strCache>
                <c:ptCount val="1"/>
                <c:pt idx="0">
                  <c:v>Referred &amp; Worked with Coach</c:v>
                </c:pt>
              </c:strCache>
            </c:strRef>
          </c:tx>
          <c:spPr>
            <a:ln w="28575" cap="rnd">
              <a:solidFill>
                <a:srgbClr val="005374"/>
              </a:solidFill>
              <a:round/>
            </a:ln>
            <a:effectLst/>
          </c:spPr>
          <c:marker>
            <c:symbol val="none"/>
          </c:marker>
          <c:dPt>
            <c:idx val="3"/>
            <c:bubble3D val="0"/>
            <c:spPr>
              <a:ln w="28575" cap="rnd">
                <a:solidFill>
                  <a:srgbClr val="005374"/>
                </a:solidFill>
                <a:prstDash val="sysDash"/>
                <a:round/>
              </a:ln>
              <a:effectLst/>
            </c:spPr>
            <c:extLst xmlns:c16r2="http://schemas.microsoft.com/office/drawing/2015/06/chart">
              <c:ext xmlns:c16="http://schemas.microsoft.com/office/drawing/2014/chart" uri="{C3380CC4-5D6E-409C-BE32-E72D297353CC}">
                <c16:uniqueId val="{00000001-5B49-4B39-A31A-D608038E909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Sheet1!$B$90:$G$90</c:f>
              <c:strCache>
                <c:ptCount val="6"/>
                <c:pt idx="0">
                  <c:v>2011-2012</c:v>
                </c:pt>
                <c:pt idx="1">
                  <c:v>2012-2013</c:v>
                </c:pt>
                <c:pt idx="2">
                  <c:v>2013-2014</c:v>
                </c:pt>
                <c:pt idx="3">
                  <c:v>2014-2015</c:v>
                </c:pt>
                <c:pt idx="4">
                  <c:v>2015-2016</c:v>
                </c:pt>
                <c:pt idx="5">
                  <c:v>2016-2017</c:v>
                </c:pt>
              </c:strCache>
            </c:strRef>
          </c:cat>
          <c:val>
            <c:numRef>
              <c:f>Sheet1!$B$91:$G$91</c:f>
              <c:numCache>
                <c:formatCode>General</c:formatCode>
                <c:ptCount val="6"/>
                <c:pt idx="2" formatCode="0%">
                  <c:v>0.61263318112633181</c:v>
                </c:pt>
                <c:pt idx="3" formatCode="0%">
                  <c:v>0.31205673758865249</c:v>
                </c:pt>
                <c:pt idx="4" formatCode="0%">
                  <c:v>0.29710144927536231</c:v>
                </c:pt>
                <c:pt idx="5" formatCode="0%">
                  <c:v>0.37410071942446044</c:v>
                </c:pt>
              </c:numCache>
            </c:numRef>
          </c:val>
          <c:smooth val="0"/>
          <c:extLst xmlns:c16r2="http://schemas.microsoft.com/office/drawing/2015/06/chart">
            <c:ext xmlns:c16="http://schemas.microsoft.com/office/drawing/2014/chart" uri="{C3380CC4-5D6E-409C-BE32-E72D297353CC}">
              <c16:uniqueId val="{00000002-5B49-4B39-A31A-D608038E909D}"/>
            </c:ext>
          </c:extLst>
        </c:ser>
        <c:ser>
          <c:idx val="1"/>
          <c:order val="1"/>
          <c:tx>
            <c:strRef>
              <c:f>Sheet1!$A$92</c:f>
              <c:strCache>
                <c:ptCount val="1"/>
                <c:pt idx="0">
                  <c:v>Referred &amp; Declined Services</c:v>
                </c:pt>
              </c:strCache>
            </c:strRef>
          </c:tx>
          <c:spPr>
            <a:ln w="28575" cap="rnd">
              <a:solidFill>
                <a:srgbClr val="72BF44"/>
              </a:solidFill>
              <a:round/>
            </a:ln>
            <a:effectLst/>
          </c:spPr>
          <c:marker>
            <c:symbol val="none"/>
          </c:marker>
          <c:dPt>
            <c:idx val="3"/>
            <c:bubble3D val="0"/>
            <c:spPr>
              <a:ln w="28575" cap="rnd">
                <a:solidFill>
                  <a:srgbClr val="72BF44"/>
                </a:solidFill>
                <a:prstDash val="sysDash"/>
                <a:round/>
              </a:ln>
              <a:effectLst/>
            </c:spPr>
            <c:extLst xmlns:c16r2="http://schemas.microsoft.com/office/drawing/2015/06/chart">
              <c:ext xmlns:c16="http://schemas.microsoft.com/office/drawing/2014/chart" uri="{C3380CC4-5D6E-409C-BE32-E72D297353CC}">
                <c16:uniqueId val="{00000004-5B49-4B39-A31A-D608038E909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Sheet1!$B$90:$G$90</c:f>
              <c:strCache>
                <c:ptCount val="6"/>
                <c:pt idx="0">
                  <c:v>2011-2012</c:v>
                </c:pt>
                <c:pt idx="1">
                  <c:v>2012-2013</c:v>
                </c:pt>
                <c:pt idx="2">
                  <c:v>2013-2014</c:v>
                </c:pt>
                <c:pt idx="3">
                  <c:v>2014-2015</c:v>
                </c:pt>
                <c:pt idx="4">
                  <c:v>2015-2016</c:v>
                </c:pt>
                <c:pt idx="5">
                  <c:v>2016-2017</c:v>
                </c:pt>
              </c:strCache>
            </c:strRef>
          </c:cat>
          <c:val>
            <c:numRef>
              <c:f>Sheet1!$B$92:$G$92</c:f>
              <c:numCache>
                <c:formatCode>General</c:formatCode>
                <c:ptCount val="6"/>
                <c:pt idx="2" formatCode="0%">
                  <c:v>0.61263318112633181</c:v>
                </c:pt>
                <c:pt idx="3" formatCode="0%">
                  <c:v>0.19402985074626866</c:v>
                </c:pt>
                <c:pt idx="4" formatCode="0%">
                  <c:v>0.3</c:v>
                </c:pt>
                <c:pt idx="5" formatCode="0%">
                  <c:v>0.21126760563380281</c:v>
                </c:pt>
              </c:numCache>
            </c:numRef>
          </c:val>
          <c:smooth val="0"/>
          <c:extLst xmlns:c16r2="http://schemas.microsoft.com/office/drawing/2015/06/chart">
            <c:ext xmlns:c16="http://schemas.microsoft.com/office/drawing/2014/chart" uri="{C3380CC4-5D6E-409C-BE32-E72D297353CC}">
              <c16:uniqueId val="{00000005-5B49-4B39-A31A-D608038E909D}"/>
            </c:ext>
          </c:extLst>
        </c:ser>
        <c:ser>
          <c:idx val="2"/>
          <c:order val="2"/>
          <c:tx>
            <c:strRef>
              <c:f>Sheet1!$A$93</c:f>
              <c:strCache>
                <c:ptCount val="1"/>
                <c:pt idx="0">
                  <c:v>Self-referred</c:v>
                </c:pt>
              </c:strCache>
            </c:strRef>
          </c:tx>
          <c:spPr>
            <a:ln w="28575" cap="rnd">
              <a:solidFill>
                <a:schemeClr val="tx1">
                  <a:lumMod val="65000"/>
                  <a:lumOff val="35000"/>
                </a:schemeClr>
              </a:solidFill>
              <a:round/>
            </a:ln>
            <a:effectLst/>
          </c:spPr>
          <c:marker>
            <c:symbol val="none"/>
          </c:marker>
          <c:dPt>
            <c:idx val="3"/>
            <c:bubble3D val="0"/>
            <c:spPr>
              <a:ln w="28575" cap="rnd">
                <a:solidFill>
                  <a:schemeClr val="tx1">
                    <a:lumMod val="65000"/>
                    <a:lumOff val="35000"/>
                  </a:schemeClr>
                </a:solidFill>
                <a:prstDash val="sysDash"/>
                <a:round/>
              </a:ln>
              <a:effectLst/>
            </c:spPr>
            <c:extLst xmlns:c16r2="http://schemas.microsoft.com/office/drawing/2015/06/chart">
              <c:ext xmlns:c16="http://schemas.microsoft.com/office/drawing/2014/chart" uri="{C3380CC4-5D6E-409C-BE32-E72D297353CC}">
                <c16:uniqueId val="{00000007-5B49-4B39-A31A-D608038E909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Sheet1!$B$90:$G$90</c:f>
              <c:strCache>
                <c:ptCount val="6"/>
                <c:pt idx="0">
                  <c:v>2011-2012</c:v>
                </c:pt>
                <c:pt idx="1">
                  <c:v>2012-2013</c:v>
                </c:pt>
                <c:pt idx="2">
                  <c:v>2013-2014</c:v>
                </c:pt>
                <c:pt idx="3">
                  <c:v>2014-2015</c:v>
                </c:pt>
                <c:pt idx="4">
                  <c:v>2015-2016</c:v>
                </c:pt>
                <c:pt idx="5">
                  <c:v>2016-2017</c:v>
                </c:pt>
              </c:strCache>
            </c:strRef>
          </c:cat>
          <c:val>
            <c:numRef>
              <c:f>Sheet1!$B$93:$G$93</c:f>
              <c:numCache>
                <c:formatCode>General</c:formatCode>
                <c:ptCount val="6"/>
                <c:pt idx="2" formatCode="0%">
                  <c:v>0.61263318112633181</c:v>
                </c:pt>
                <c:pt idx="3" formatCode="0%">
                  <c:v>0.77868852459016391</c:v>
                </c:pt>
                <c:pt idx="4" formatCode="0%">
                  <c:v>0.76</c:v>
                </c:pt>
                <c:pt idx="5" formatCode="0%">
                  <c:v>0.82464454976303314</c:v>
                </c:pt>
              </c:numCache>
            </c:numRef>
          </c:val>
          <c:smooth val="0"/>
          <c:extLst xmlns:c16r2="http://schemas.microsoft.com/office/drawing/2015/06/chart">
            <c:ext xmlns:c16="http://schemas.microsoft.com/office/drawing/2014/chart" uri="{C3380CC4-5D6E-409C-BE32-E72D297353CC}">
              <c16:uniqueId val="{00000008-5B49-4B39-A31A-D608038E909D}"/>
            </c:ext>
          </c:extLst>
        </c:ser>
        <c:ser>
          <c:idx val="3"/>
          <c:order val="3"/>
          <c:tx>
            <c:strRef>
              <c:f>Sheet1!$A$94</c:f>
              <c:strCache>
                <c:ptCount val="1"/>
                <c:pt idx="0">
                  <c:v>Not Referred</c:v>
                </c:pt>
              </c:strCache>
            </c:strRef>
          </c:tx>
          <c:spPr>
            <a:ln w="28575" cap="rnd">
              <a:solidFill>
                <a:srgbClr val="FF0000"/>
              </a:solidFill>
              <a:round/>
            </a:ln>
            <a:effectLst/>
          </c:spPr>
          <c:marker>
            <c:symbol val="none"/>
          </c:marker>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B49-4B39-A31A-D608038E909D}"/>
                </c:ext>
              </c:extLst>
            </c:dLbl>
            <c:dLbl>
              <c:idx val="3"/>
              <c:layout>
                <c:manualLayout>
                  <c:x val="-3.0577135462332233E-2"/>
                  <c:y val="-2.531196758299945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5B49-4B39-A31A-D608038E909D}"/>
                </c:ext>
              </c:extLst>
            </c:dLbl>
            <c:dLbl>
              <c:idx val="4"/>
              <c:layout>
                <c:manualLayout>
                  <c:x val="-2.8904195049571726E-2"/>
                  <c:y val="4.09648355359088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5B49-4B39-A31A-D608038E90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Sheet1!$B$90:$G$90</c:f>
              <c:strCache>
                <c:ptCount val="6"/>
                <c:pt idx="0">
                  <c:v>2011-2012</c:v>
                </c:pt>
                <c:pt idx="1">
                  <c:v>2012-2013</c:v>
                </c:pt>
                <c:pt idx="2">
                  <c:v>2013-2014</c:v>
                </c:pt>
                <c:pt idx="3">
                  <c:v>2014-2015</c:v>
                </c:pt>
                <c:pt idx="4">
                  <c:v>2015-2016</c:v>
                </c:pt>
                <c:pt idx="5">
                  <c:v>2016-2017</c:v>
                </c:pt>
              </c:strCache>
            </c:strRef>
          </c:cat>
          <c:val>
            <c:numRef>
              <c:f>Sheet1!$B$94:$G$94</c:f>
              <c:numCache>
                <c:formatCode>0%</c:formatCode>
                <c:ptCount val="6"/>
                <c:pt idx="0">
                  <c:v>0.64410327983251914</c:v>
                </c:pt>
                <c:pt idx="1">
                  <c:v>0.5978112175102599</c:v>
                </c:pt>
                <c:pt idx="2">
                  <c:v>0.61263318112633181</c:v>
                </c:pt>
                <c:pt idx="3">
                  <c:v>0.67548746518105851</c:v>
                </c:pt>
                <c:pt idx="4">
                  <c:v>0.71808510638297873</c:v>
                </c:pt>
                <c:pt idx="5">
                  <c:v>0.69962686567164178</c:v>
                </c:pt>
              </c:numCache>
            </c:numRef>
          </c:val>
          <c:smooth val="0"/>
          <c:extLst xmlns:c16r2="http://schemas.microsoft.com/office/drawing/2015/06/chart">
            <c:ext xmlns:c16="http://schemas.microsoft.com/office/drawing/2014/chart" uri="{C3380CC4-5D6E-409C-BE32-E72D297353CC}">
              <c16:uniqueId val="{0000000C-5B49-4B39-A31A-D608038E909D}"/>
            </c:ext>
          </c:extLst>
        </c:ser>
        <c:dLbls>
          <c:dLblPos val="t"/>
          <c:showLegendKey val="0"/>
          <c:showVal val="1"/>
          <c:showCatName val="0"/>
          <c:showSerName val="0"/>
          <c:showPercent val="0"/>
          <c:showBubbleSize val="0"/>
        </c:dLbls>
        <c:marker val="1"/>
        <c:smooth val="0"/>
        <c:axId val="251127296"/>
        <c:axId val="251128832"/>
      </c:lineChart>
      <c:catAx>
        <c:axId val="25112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1128832"/>
        <c:crosses val="autoZero"/>
        <c:auto val="1"/>
        <c:lblAlgn val="ctr"/>
        <c:lblOffset val="100"/>
        <c:noMultiLvlLbl val="0"/>
      </c:catAx>
      <c:valAx>
        <c:axId val="251128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112729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Developmental</a:t>
            </a:r>
            <a:r>
              <a:rPr lang="en-US" baseline="0" dirty="0"/>
              <a:t> Math Success Rates: C or Higher in Course</a:t>
            </a:r>
            <a:endParaRPr lang="en-US" dirty="0"/>
          </a:p>
        </c:rich>
      </c:tx>
      <c:overlay val="0"/>
      <c:spPr>
        <a:noFill/>
        <a:ln>
          <a:noFill/>
        </a:ln>
        <a:effectLst/>
      </c:spPr>
    </c:title>
    <c:autoTitleDeleted val="0"/>
    <c:plotArea>
      <c:layout/>
      <c:lineChart>
        <c:grouping val="standard"/>
        <c:varyColors val="0"/>
        <c:ser>
          <c:idx val="0"/>
          <c:order val="0"/>
          <c:tx>
            <c:strRef>
              <c:f>Sheet1!$J$91</c:f>
              <c:strCache>
                <c:ptCount val="1"/>
                <c:pt idx="0">
                  <c:v>Referred &amp; Worked with Coach</c:v>
                </c:pt>
              </c:strCache>
            </c:strRef>
          </c:tx>
          <c:spPr>
            <a:ln w="28575" cap="rnd">
              <a:solidFill>
                <a:srgbClr val="005374"/>
              </a:solidFill>
              <a:round/>
            </a:ln>
            <a:effectLst/>
          </c:spPr>
          <c:marker>
            <c:symbol val="none"/>
          </c:marker>
          <c:dPt>
            <c:idx val="3"/>
            <c:bubble3D val="0"/>
            <c:spPr>
              <a:ln w="28575" cap="rnd">
                <a:solidFill>
                  <a:srgbClr val="005374"/>
                </a:solidFill>
                <a:prstDash val="sysDash"/>
                <a:round/>
              </a:ln>
              <a:effectLst/>
            </c:spPr>
            <c:extLst xmlns:c16r2="http://schemas.microsoft.com/office/drawing/2015/06/chart">
              <c:ext xmlns:c16="http://schemas.microsoft.com/office/drawing/2014/chart" uri="{C3380CC4-5D6E-409C-BE32-E72D297353CC}">
                <c16:uniqueId val="{00000001-1496-42A8-B64E-65C00CC92A9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Sheet1!$K$90:$P$90</c:f>
              <c:strCache>
                <c:ptCount val="6"/>
                <c:pt idx="0">
                  <c:v>2011-2012</c:v>
                </c:pt>
                <c:pt idx="1">
                  <c:v>2012-2013</c:v>
                </c:pt>
                <c:pt idx="2">
                  <c:v>2013-2014</c:v>
                </c:pt>
                <c:pt idx="3">
                  <c:v>2014-2015</c:v>
                </c:pt>
                <c:pt idx="4">
                  <c:v>2015-2016</c:v>
                </c:pt>
                <c:pt idx="5">
                  <c:v>2016-2017</c:v>
                </c:pt>
              </c:strCache>
            </c:strRef>
          </c:cat>
          <c:val>
            <c:numRef>
              <c:f>Sheet1!$K$91:$P$91</c:f>
              <c:numCache>
                <c:formatCode>General</c:formatCode>
                <c:ptCount val="6"/>
                <c:pt idx="2" formatCode="0%">
                  <c:v>0.50801150369761705</c:v>
                </c:pt>
                <c:pt idx="3" formatCode="0%">
                  <c:v>0.22089552238805971</c:v>
                </c:pt>
                <c:pt idx="4" formatCode="0%">
                  <c:v>0.23529411764705882</c:v>
                </c:pt>
                <c:pt idx="5" formatCode="0%">
                  <c:v>0.20944558521560575</c:v>
                </c:pt>
              </c:numCache>
            </c:numRef>
          </c:val>
          <c:smooth val="0"/>
          <c:extLst xmlns:c16r2="http://schemas.microsoft.com/office/drawing/2015/06/chart">
            <c:ext xmlns:c16="http://schemas.microsoft.com/office/drawing/2014/chart" uri="{C3380CC4-5D6E-409C-BE32-E72D297353CC}">
              <c16:uniqueId val="{00000002-1496-42A8-B64E-65C00CC92A98}"/>
            </c:ext>
          </c:extLst>
        </c:ser>
        <c:ser>
          <c:idx val="1"/>
          <c:order val="1"/>
          <c:tx>
            <c:strRef>
              <c:f>Sheet1!$J$92</c:f>
              <c:strCache>
                <c:ptCount val="1"/>
                <c:pt idx="0">
                  <c:v>Referred &amp; Declined Services</c:v>
                </c:pt>
              </c:strCache>
            </c:strRef>
          </c:tx>
          <c:spPr>
            <a:ln w="28575" cap="rnd">
              <a:solidFill>
                <a:srgbClr val="72BF44"/>
              </a:solidFill>
              <a:round/>
            </a:ln>
            <a:effectLst/>
          </c:spPr>
          <c:marker>
            <c:symbol val="none"/>
          </c:marker>
          <c:dPt>
            <c:idx val="3"/>
            <c:bubble3D val="0"/>
            <c:spPr>
              <a:ln w="28575" cap="rnd">
                <a:solidFill>
                  <a:srgbClr val="72BF44"/>
                </a:solidFill>
                <a:prstDash val="sysDash"/>
                <a:round/>
              </a:ln>
              <a:effectLst/>
            </c:spPr>
            <c:extLst xmlns:c16r2="http://schemas.microsoft.com/office/drawing/2015/06/chart">
              <c:ext xmlns:c16="http://schemas.microsoft.com/office/drawing/2014/chart" uri="{C3380CC4-5D6E-409C-BE32-E72D297353CC}">
                <c16:uniqueId val="{00000004-1496-42A8-B64E-65C00CC92A98}"/>
              </c:ext>
            </c:extLst>
          </c:dPt>
          <c:dLbls>
            <c:dLbl>
              <c:idx val="3"/>
              <c:layout>
                <c:manualLayout>
                  <c:x val="-2.5182517397507785E-2"/>
                  <c:y val="-3.30608886820827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1496-42A8-B64E-65C00CC92A98}"/>
                </c:ext>
              </c:extLst>
            </c:dLbl>
            <c:dLbl>
              <c:idx val="4"/>
              <c:layout>
                <c:manualLayout>
                  <c:x val="-3.0872418673987174E-2"/>
                  <c:y val="-3.306088868208264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1496-42A8-B64E-65C00CC92A98}"/>
                </c:ext>
              </c:extLst>
            </c:dLbl>
            <c:dLbl>
              <c:idx val="5"/>
              <c:layout>
                <c:manualLayout>
                  <c:x val="-3.0872418673987313E-2"/>
                  <c:y val="-2.138206193517859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1496-42A8-B64E-65C00CC92A9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Sheet1!$K$90:$P$90</c:f>
              <c:strCache>
                <c:ptCount val="6"/>
                <c:pt idx="0">
                  <c:v>2011-2012</c:v>
                </c:pt>
                <c:pt idx="1">
                  <c:v>2012-2013</c:v>
                </c:pt>
                <c:pt idx="2">
                  <c:v>2013-2014</c:v>
                </c:pt>
                <c:pt idx="3">
                  <c:v>2014-2015</c:v>
                </c:pt>
                <c:pt idx="4">
                  <c:v>2015-2016</c:v>
                </c:pt>
                <c:pt idx="5">
                  <c:v>2016-2017</c:v>
                </c:pt>
              </c:strCache>
            </c:strRef>
          </c:cat>
          <c:val>
            <c:numRef>
              <c:f>Sheet1!$K$92:$P$92</c:f>
              <c:numCache>
                <c:formatCode>General</c:formatCode>
                <c:ptCount val="6"/>
                <c:pt idx="2" formatCode="0%">
                  <c:v>0.50801150369761705</c:v>
                </c:pt>
                <c:pt idx="3" formatCode="0%">
                  <c:v>0.1625615763546798</c:v>
                </c:pt>
                <c:pt idx="4" formatCode="0%">
                  <c:v>0.15895953757225434</c:v>
                </c:pt>
                <c:pt idx="5" formatCode="0%">
                  <c:v>0.15988372093023256</c:v>
                </c:pt>
              </c:numCache>
            </c:numRef>
          </c:val>
          <c:smooth val="0"/>
          <c:extLst xmlns:c16r2="http://schemas.microsoft.com/office/drawing/2015/06/chart">
            <c:ext xmlns:c16="http://schemas.microsoft.com/office/drawing/2014/chart" uri="{C3380CC4-5D6E-409C-BE32-E72D297353CC}">
              <c16:uniqueId val="{00000007-1496-42A8-B64E-65C00CC92A98}"/>
            </c:ext>
          </c:extLst>
        </c:ser>
        <c:ser>
          <c:idx val="2"/>
          <c:order val="2"/>
          <c:tx>
            <c:strRef>
              <c:f>Sheet1!$J$93</c:f>
              <c:strCache>
                <c:ptCount val="1"/>
                <c:pt idx="0">
                  <c:v>Self-referred</c:v>
                </c:pt>
              </c:strCache>
            </c:strRef>
          </c:tx>
          <c:spPr>
            <a:ln w="28575" cap="rnd">
              <a:solidFill>
                <a:schemeClr val="tx1">
                  <a:lumMod val="65000"/>
                  <a:lumOff val="35000"/>
                </a:schemeClr>
              </a:solidFill>
              <a:round/>
            </a:ln>
            <a:effectLst/>
          </c:spPr>
          <c:marker>
            <c:symbol val="none"/>
          </c:marker>
          <c:dPt>
            <c:idx val="3"/>
            <c:bubble3D val="0"/>
            <c:spPr>
              <a:ln w="28575" cap="rnd">
                <a:solidFill>
                  <a:schemeClr val="tx1">
                    <a:lumMod val="65000"/>
                    <a:lumOff val="35000"/>
                  </a:schemeClr>
                </a:solidFill>
                <a:prstDash val="sysDash"/>
                <a:round/>
              </a:ln>
              <a:effectLst/>
            </c:spPr>
            <c:extLst xmlns:c16r2="http://schemas.microsoft.com/office/drawing/2015/06/chart">
              <c:ext xmlns:c16="http://schemas.microsoft.com/office/drawing/2014/chart" uri="{C3380CC4-5D6E-409C-BE32-E72D297353CC}">
                <c16:uniqueId val="{00000009-1496-42A8-B64E-65C00CC92A98}"/>
              </c:ext>
            </c:extLst>
          </c:dPt>
          <c:dLbls>
            <c:dLbl>
              <c:idx val="3"/>
              <c:layout>
                <c:manualLayout>
                  <c:x val="-3.8458953709292941E-2"/>
                  <c:y val="3.701207179934239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1496-42A8-B64E-65C00CC92A9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Sheet1!$K$90:$P$90</c:f>
              <c:strCache>
                <c:ptCount val="6"/>
                <c:pt idx="0">
                  <c:v>2011-2012</c:v>
                </c:pt>
                <c:pt idx="1">
                  <c:v>2012-2013</c:v>
                </c:pt>
                <c:pt idx="2">
                  <c:v>2013-2014</c:v>
                </c:pt>
                <c:pt idx="3">
                  <c:v>2014-2015</c:v>
                </c:pt>
                <c:pt idx="4">
                  <c:v>2015-2016</c:v>
                </c:pt>
                <c:pt idx="5">
                  <c:v>2016-2017</c:v>
                </c:pt>
              </c:strCache>
            </c:strRef>
          </c:cat>
          <c:val>
            <c:numRef>
              <c:f>Sheet1!$K$93:$P$93</c:f>
              <c:numCache>
                <c:formatCode>General</c:formatCode>
                <c:ptCount val="6"/>
                <c:pt idx="2" formatCode="0%">
                  <c:v>0.50801150369761705</c:v>
                </c:pt>
                <c:pt idx="3" formatCode="0%">
                  <c:v>0.60784313725490191</c:v>
                </c:pt>
                <c:pt idx="4" formatCode="0%">
                  <c:v>0.63440860215053763</c:v>
                </c:pt>
                <c:pt idx="5" formatCode="0%">
                  <c:v>0.59590316573556801</c:v>
                </c:pt>
              </c:numCache>
            </c:numRef>
          </c:val>
          <c:smooth val="0"/>
          <c:extLst xmlns:c16r2="http://schemas.microsoft.com/office/drawing/2015/06/chart">
            <c:ext xmlns:c16="http://schemas.microsoft.com/office/drawing/2014/chart" uri="{C3380CC4-5D6E-409C-BE32-E72D297353CC}">
              <c16:uniqueId val="{0000000A-1496-42A8-B64E-65C00CC92A98}"/>
            </c:ext>
          </c:extLst>
        </c:ser>
        <c:ser>
          <c:idx val="3"/>
          <c:order val="3"/>
          <c:tx>
            <c:strRef>
              <c:f>Sheet1!$J$94</c:f>
              <c:strCache>
                <c:ptCount val="1"/>
                <c:pt idx="0">
                  <c:v>Not Referred</c:v>
                </c:pt>
              </c:strCache>
            </c:strRef>
          </c:tx>
          <c:spPr>
            <a:ln w="28575" cap="rnd">
              <a:solidFill>
                <a:srgbClr val="FF0000"/>
              </a:solidFill>
              <a:round/>
            </a:ln>
            <a:effectLst/>
          </c:spPr>
          <c:marker>
            <c:symbol val="none"/>
          </c:marker>
          <c:dLbls>
            <c:dLbl>
              <c:idx val="4"/>
              <c:layout>
                <c:manualLayout>
                  <c:x val="-3.0872418673987174E-2"/>
                  <c:y val="4.47979562972785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1496-42A8-B64E-65C00CC92A98}"/>
                </c:ext>
              </c:extLst>
            </c:dLbl>
            <c:dLbl>
              <c:idx val="5"/>
              <c:layout>
                <c:manualLayout>
                  <c:x val="-2.8975784915160733E-2"/>
                  <c:y val="3.701207179934239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1496-42A8-B64E-65C00CC92A9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Sheet1!$K$90:$P$90</c:f>
              <c:strCache>
                <c:ptCount val="6"/>
                <c:pt idx="0">
                  <c:v>2011-2012</c:v>
                </c:pt>
                <c:pt idx="1">
                  <c:v>2012-2013</c:v>
                </c:pt>
                <c:pt idx="2">
                  <c:v>2013-2014</c:v>
                </c:pt>
                <c:pt idx="3">
                  <c:v>2014-2015</c:v>
                </c:pt>
                <c:pt idx="4">
                  <c:v>2015-2016</c:v>
                </c:pt>
                <c:pt idx="5">
                  <c:v>2016-2017</c:v>
                </c:pt>
              </c:strCache>
            </c:strRef>
          </c:cat>
          <c:val>
            <c:numRef>
              <c:f>Sheet1!$K$94:$P$94</c:f>
              <c:numCache>
                <c:formatCode>0%</c:formatCode>
                <c:ptCount val="6"/>
                <c:pt idx="0">
                  <c:v>0.49033427305678612</c:v>
                </c:pt>
                <c:pt idx="1">
                  <c:v>0.48692946058091285</c:v>
                </c:pt>
                <c:pt idx="2">
                  <c:v>0.50801150369761705</c:v>
                </c:pt>
                <c:pt idx="3">
                  <c:v>0.62929699597398581</c:v>
                </c:pt>
                <c:pt idx="4">
                  <c:v>0.60252970486776547</c:v>
                </c:pt>
                <c:pt idx="5">
                  <c:v>0.55048076923076927</c:v>
                </c:pt>
              </c:numCache>
            </c:numRef>
          </c:val>
          <c:smooth val="0"/>
          <c:extLst xmlns:c16r2="http://schemas.microsoft.com/office/drawing/2015/06/chart">
            <c:ext xmlns:c16="http://schemas.microsoft.com/office/drawing/2014/chart" uri="{C3380CC4-5D6E-409C-BE32-E72D297353CC}">
              <c16:uniqueId val="{0000000D-1496-42A8-B64E-65C00CC92A98}"/>
            </c:ext>
          </c:extLst>
        </c:ser>
        <c:dLbls>
          <c:dLblPos val="t"/>
          <c:showLegendKey val="0"/>
          <c:showVal val="1"/>
          <c:showCatName val="0"/>
          <c:showSerName val="0"/>
          <c:showPercent val="0"/>
          <c:showBubbleSize val="0"/>
        </c:dLbls>
        <c:marker val="1"/>
        <c:smooth val="0"/>
        <c:axId val="251481472"/>
        <c:axId val="251487360"/>
      </c:lineChart>
      <c:catAx>
        <c:axId val="25148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1487360"/>
        <c:crosses val="autoZero"/>
        <c:auto val="1"/>
        <c:lblAlgn val="ctr"/>
        <c:lblOffset val="100"/>
        <c:noMultiLvlLbl val="0"/>
      </c:catAx>
      <c:valAx>
        <c:axId val="251487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148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Race/Ethnicity</a:t>
            </a:r>
          </a:p>
        </c:rich>
      </c:tx>
      <c:overlay val="0"/>
      <c:spPr>
        <a:noFill/>
        <a:ln>
          <a:noFill/>
        </a:ln>
        <a:effectLst/>
      </c:spPr>
    </c:title>
    <c:autoTitleDeleted val="0"/>
    <c:plotArea>
      <c:layout>
        <c:manualLayout>
          <c:layoutTarget val="inner"/>
          <c:xMode val="edge"/>
          <c:yMode val="edge"/>
          <c:x val="9.5350165071292015E-2"/>
          <c:y val="0.22506500353372019"/>
          <c:w val="0.89657174103237092"/>
          <c:h val="0.57552131435746889"/>
        </c:manualLayout>
      </c:layout>
      <c:barChart>
        <c:barDir val="col"/>
        <c:grouping val="clustered"/>
        <c:varyColors val="0"/>
        <c:ser>
          <c:idx val="0"/>
          <c:order val="0"/>
          <c:tx>
            <c:strRef>
              <c:f>'Race &amp; Ethnicity'!$H$26</c:f>
              <c:strCache>
                <c:ptCount val="1"/>
                <c:pt idx="0">
                  <c:v>Hispanic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 &amp; Ethnicity'!$G$27:$G$30</c:f>
              <c:strCache>
                <c:ptCount val="4"/>
                <c:pt idx="0">
                  <c:v>Freshman 
(n=538)</c:v>
                </c:pt>
                <c:pt idx="1">
                  <c:v>Sophomore 
(n=228)</c:v>
                </c:pt>
                <c:pt idx="2">
                  <c:v>Junior 
(n=44)</c:v>
                </c:pt>
                <c:pt idx="3">
                  <c:v>All (n=810)</c:v>
                </c:pt>
              </c:strCache>
            </c:strRef>
          </c:cat>
          <c:val>
            <c:numRef>
              <c:f>'Race &amp; Ethnicity'!$H$27:$H$30</c:f>
              <c:numCache>
                <c:formatCode>0.0%</c:formatCode>
                <c:ptCount val="4"/>
                <c:pt idx="0">
                  <c:v>0.73420074349442377</c:v>
                </c:pt>
                <c:pt idx="1">
                  <c:v>0.68421052631578949</c:v>
                </c:pt>
                <c:pt idx="2">
                  <c:v>0.43181818181818182</c:v>
                </c:pt>
                <c:pt idx="3">
                  <c:v>0.70370370370370372</c:v>
                </c:pt>
              </c:numCache>
            </c:numRef>
          </c:val>
          <c:extLst xmlns:c16r2="http://schemas.microsoft.com/office/drawing/2015/06/chart">
            <c:ext xmlns:c16="http://schemas.microsoft.com/office/drawing/2014/chart" uri="{C3380CC4-5D6E-409C-BE32-E72D297353CC}">
              <c16:uniqueId val="{00000000-069B-4693-AA73-64C754300AF7}"/>
            </c:ext>
          </c:extLst>
        </c:ser>
        <c:ser>
          <c:idx val="1"/>
          <c:order val="1"/>
          <c:tx>
            <c:strRef>
              <c:f>'Race &amp; Ethnicity'!$I$26</c:f>
              <c:strCache>
                <c:ptCount val="1"/>
                <c:pt idx="0">
                  <c:v>Black or African American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 &amp; Ethnicity'!$G$27:$G$30</c:f>
              <c:strCache>
                <c:ptCount val="4"/>
                <c:pt idx="0">
                  <c:v>Freshman 
(n=538)</c:v>
                </c:pt>
                <c:pt idx="1">
                  <c:v>Sophomore 
(n=228)</c:v>
                </c:pt>
                <c:pt idx="2">
                  <c:v>Junior 
(n=44)</c:v>
                </c:pt>
                <c:pt idx="3">
                  <c:v>All (n=810)</c:v>
                </c:pt>
              </c:strCache>
            </c:strRef>
          </c:cat>
          <c:val>
            <c:numRef>
              <c:f>'Race &amp; Ethnicity'!$I$27:$I$30</c:f>
              <c:numCache>
                <c:formatCode>0.0%</c:formatCode>
                <c:ptCount val="4"/>
                <c:pt idx="0">
                  <c:v>0.20260223048327136</c:v>
                </c:pt>
                <c:pt idx="1">
                  <c:v>0.26315789473684209</c:v>
                </c:pt>
                <c:pt idx="2">
                  <c:v>0.52272727272727271</c:v>
                </c:pt>
                <c:pt idx="3">
                  <c:v>0.23703703703703705</c:v>
                </c:pt>
              </c:numCache>
            </c:numRef>
          </c:val>
          <c:extLst xmlns:c16r2="http://schemas.microsoft.com/office/drawing/2015/06/chart">
            <c:ext xmlns:c16="http://schemas.microsoft.com/office/drawing/2014/chart" uri="{C3380CC4-5D6E-409C-BE32-E72D297353CC}">
              <c16:uniqueId val="{00000001-069B-4693-AA73-64C754300AF7}"/>
            </c:ext>
          </c:extLst>
        </c:ser>
        <c:ser>
          <c:idx val="2"/>
          <c:order val="2"/>
          <c:tx>
            <c:strRef>
              <c:f>'Race &amp; Ethnicity'!$J$26</c:f>
              <c:strCache>
                <c:ptCount val="1"/>
                <c:pt idx="0">
                  <c:v>Other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 &amp; Ethnicity'!$G$27:$G$30</c:f>
              <c:strCache>
                <c:ptCount val="4"/>
                <c:pt idx="0">
                  <c:v>Freshman 
(n=538)</c:v>
                </c:pt>
                <c:pt idx="1">
                  <c:v>Sophomore 
(n=228)</c:v>
                </c:pt>
                <c:pt idx="2">
                  <c:v>Junior 
(n=44)</c:v>
                </c:pt>
                <c:pt idx="3">
                  <c:v>All (n=810)</c:v>
                </c:pt>
              </c:strCache>
            </c:strRef>
          </c:cat>
          <c:val>
            <c:numRef>
              <c:f>'Race &amp; Ethnicity'!$J$27:$J$30</c:f>
              <c:numCache>
                <c:formatCode>0.0%</c:formatCode>
                <c:ptCount val="4"/>
                <c:pt idx="0">
                  <c:v>6.3197026022304828E-2</c:v>
                </c:pt>
                <c:pt idx="1">
                  <c:v>5.2631578947368418E-2</c:v>
                </c:pt>
                <c:pt idx="2">
                  <c:v>4.5454545454545456E-2</c:v>
                </c:pt>
                <c:pt idx="3">
                  <c:v>5.9259259259259262E-2</c:v>
                </c:pt>
              </c:numCache>
            </c:numRef>
          </c:val>
          <c:extLst xmlns:c16r2="http://schemas.microsoft.com/office/drawing/2015/06/chart">
            <c:ext xmlns:c16="http://schemas.microsoft.com/office/drawing/2014/chart" uri="{C3380CC4-5D6E-409C-BE32-E72D297353CC}">
              <c16:uniqueId val="{00000002-069B-4693-AA73-64C754300AF7}"/>
            </c:ext>
          </c:extLst>
        </c:ser>
        <c:dLbls>
          <c:dLblPos val="outEnd"/>
          <c:showLegendKey val="0"/>
          <c:showVal val="1"/>
          <c:showCatName val="0"/>
          <c:showSerName val="0"/>
          <c:showPercent val="0"/>
          <c:showBubbleSize val="0"/>
        </c:dLbls>
        <c:gapWidth val="219"/>
        <c:overlap val="-27"/>
        <c:axId val="87668992"/>
        <c:axId val="87683072"/>
      </c:barChart>
      <c:catAx>
        <c:axId val="8766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7683072"/>
        <c:crosses val="autoZero"/>
        <c:auto val="1"/>
        <c:lblAlgn val="ctr"/>
        <c:lblOffset val="100"/>
        <c:noMultiLvlLbl val="0"/>
      </c:catAx>
      <c:valAx>
        <c:axId val="87683072"/>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7668992"/>
        <c:crosses val="autoZero"/>
        <c:crossBetween val="between"/>
      </c:valAx>
      <c:spPr>
        <a:noFill/>
        <a:ln>
          <a:noFill/>
        </a:ln>
        <a:effectLst/>
      </c:spPr>
    </c:plotArea>
    <c:legend>
      <c:legendPos val="b"/>
      <c:layout>
        <c:manualLayout>
          <c:xMode val="edge"/>
          <c:yMode val="edge"/>
          <c:x val="0.21250021467430885"/>
          <c:y val="0.13020766259687522"/>
          <c:w val="0.58635083114610675"/>
          <c:h val="7.812554680664918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Freshman Race/Ethnicity, By Campus</a:t>
            </a:r>
          </a:p>
        </c:rich>
      </c:tx>
      <c:layout>
        <c:manualLayout>
          <c:xMode val="edge"/>
          <c:yMode val="edge"/>
          <c:x val="0.10956703125057132"/>
          <c:y val="9.2592592592592587E-3"/>
        </c:manualLayout>
      </c:layout>
      <c:overlay val="0"/>
      <c:spPr>
        <a:noFill/>
        <a:ln>
          <a:noFill/>
        </a:ln>
        <a:effectLst/>
      </c:spPr>
    </c:title>
    <c:autoTitleDeleted val="0"/>
    <c:plotArea>
      <c:layout>
        <c:manualLayout>
          <c:layoutTarget val="inner"/>
          <c:xMode val="edge"/>
          <c:yMode val="edge"/>
          <c:x val="0.10342825896762903"/>
          <c:y val="0.23652777777777778"/>
          <c:w val="0.82871883863704654"/>
          <c:h val="0.59646580635753854"/>
        </c:manualLayout>
      </c:layout>
      <c:barChart>
        <c:barDir val="col"/>
        <c:grouping val="clustered"/>
        <c:varyColors val="0"/>
        <c:ser>
          <c:idx val="0"/>
          <c:order val="0"/>
          <c:tx>
            <c:strRef>
              <c:f>'Race &amp; Ethnicity'!$H$26</c:f>
              <c:strCache>
                <c:ptCount val="1"/>
                <c:pt idx="0">
                  <c:v>Hispanic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 &amp; Ethnicity'!$A$44:$A$45</c:f>
              <c:strCache>
                <c:ptCount val="2"/>
                <c:pt idx="0">
                  <c:v>Chicago
(n=428)</c:v>
                </c:pt>
                <c:pt idx="1">
                  <c:v>Wheeling
(n=110)</c:v>
                </c:pt>
              </c:strCache>
            </c:strRef>
          </c:cat>
          <c:val>
            <c:numRef>
              <c:f>'Race &amp; Ethnicity'!$B$44:$B$45</c:f>
              <c:numCache>
                <c:formatCode>0.0%</c:formatCode>
                <c:ptCount val="2"/>
                <c:pt idx="0">
                  <c:v>0.69859813084112155</c:v>
                </c:pt>
                <c:pt idx="1">
                  <c:v>0.87272727272727268</c:v>
                </c:pt>
              </c:numCache>
            </c:numRef>
          </c:val>
          <c:extLst xmlns:c16r2="http://schemas.microsoft.com/office/drawing/2015/06/chart">
            <c:ext xmlns:c16="http://schemas.microsoft.com/office/drawing/2014/chart" uri="{C3380CC4-5D6E-409C-BE32-E72D297353CC}">
              <c16:uniqueId val="{00000000-5882-4D4C-80B5-944222B3E78A}"/>
            </c:ext>
          </c:extLst>
        </c:ser>
        <c:ser>
          <c:idx val="1"/>
          <c:order val="1"/>
          <c:tx>
            <c:strRef>
              <c:f>'Race &amp; Ethnicity'!$I$26</c:f>
              <c:strCache>
                <c:ptCount val="1"/>
                <c:pt idx="0">
                  <c:v>Black or African American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 &amp; Ethnicity'!$A$44:$A$45</c:f>
              <c:strCache>
                <c:ptCount val="2"/>
                <c:pt idx="0">
                  <c:v>Chicago
(n=428)</c:v>
                </c:pt>
                <c:pt idx="1">
                  <c:v>Wheeling
(n=110)</c:v>
                </c:pt>
              </c:strCache>
            </c:strRef>
          </c:cat>
          <c:val>
            <c:numRef>
              <c:f>'Race &amp; Ethnicity'!$C$44:$C$45</c:f>
              <c:numCache>
                <c:formatCode>0.0%</c:formatCode>
                <c:ptCount val="2"/>
                <c:pt idx="0">
                  <c:v>0.24299065420560748</c:v>
                </c:pt>
                <c:pt idx="1">
                  <c:v>4.5454545454545456E-2</c:v>
                </c:pt>
              </c:numCache>
            </c:numRef>
          </c:val>
          <c:extLst xmlns:c16r2="http://schemas.microsoft.com/office/drawing/2015/06/chart">
            <c:ext xmlns:c16="http://schemas.microsoft.com/office/drawing/2014/chart" uri="{C3380CC4-5D6E-409C-BE32-E72D297353CC}">
              <c16:uniqueId val="{00000001-5882-4D4C-80B5-944222B3E78A}"/>
            </c:ext>
          </c:extLst>
        </c:ser>
        <c:ser>
          <c:idx val="2"/>
          <c:order val="2"/>
          <c:tx>
            <c:strRef>
              <c:f>'Race &amp; Ethnicity'!$J$26</c:f>
              <c:strCache>
                <c:ptCount val="1"/>
                <c:pt idx="0">
                  <c:v>Other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 &amp; Ethnicity'!$A$44:$A$45</c:f>
              <c:strCache>
                <c:ptCount val="2"/>
                <c:pt idx="0">
                  <c:v>Chicago
(n=428)</c:v>
                </c:pt>
                <c:pt idx="1">
                  <c:v>Wheeling
(n=110)</c:v>
                </c:pt>
              </c:strCache>
            </c:strRef>
          </c:cat>
          <c:val>
            <c:numRef>
              <c:f>'Race &amp; Ethnicity'!$D$44:$D$45</c:f>
              <c:numCache>
                <c:formatCode>0.0%</c:formatCode>
                <c:ptCount val="2"/>
                <c:pt idx="0">
                  <c:v>5.8411214953271028E-2</c:v>
                </c:pt>
                <c:pt idx="1">
                  <c:v>8.1818181818181818E-2</c:v>
                </c:pt>
              </c:numCache>
            </c:numRef>
          </c:val>
          <c:extLst xmlns:c16r2="http://schemas.microsoft.com/office/drawing/2015/06/chart">
            <c:ext xmlns:c16="http://schemas.microsoft.com/office/drawing/2014/chart" uri="{C3380CC4-5D6E-409C-BE32-E72D297353CC}">
              <c16:uniqueId val="{00000002-5882-4D4C-80B5-944222B3E78A}"/>
            </c:ext>
          </c:extLst>
        </c:ser>
        <c:dLbls>
          <c:dLblPos val="outEnd"/>
          <c:showLegendKey val="0"/>
          <c:showVal val="1"/>
          <c:showCatName val="0"/>
          <c:showSerName val="0"/>
          <c:showPercent val="0"/>
          <c:showBubbleSize val="0"/>
        </c:dLbls>
        <c:gapWidth val="219"/>
        <c:overlap val="-27"/>
        <c:axId val="251969536"/>
        <c:axId val="251971072"/>
      </c:barChart>
      <c:catAx>
        <c:axId val="25196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1971072"/>
        <c:crosses val="autoZero"/>
        <c:auto val="1"/>
        <c:lblAlgn val="ctr"/>
        <c:lblOffset val="100"/>
        <c:noMultiLvlLbl val="0"/>
      </c:catAx>
      <c:valAx>
        <c:axId val="251971072"/>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1969536"/>
        <c:crosses val="autoZero"/>
        <c:crossBetween val="between"/>
      </c:valAx>
      <c:spPr>
        <a:noFill/>
        <a:ln>
          <a:noFill/>
        </a:ln>
        <a:effectLst/>
      </c:spPr>
    </c:plotArea>
    <c:legend>
      <c:legendPos val="b"/>
      <c:layout>
        <c:manualLayout>
          <c:xMode val="edge"/>
          <c:yMode val="edge"/>
          <c:x val="0.16511174868424364"/>
          <c:y val="0.1209485272674249"/>
          <c:w val="0.70023972003499557"/>
          <c:h val="7.812554680664918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Expected Family Contribution (EFC), By Student Level</a:t>
            </a:r>
          </a:p>
        </c:rich>
      </c:tx>
      <c:overlay val="0"/>
      <c:spPr>
        <a:noFill/>
        <a:ln>
          <a:noFill/>
        </a:ln>
        <a:effectLst/>
      </c:spPr>
    </c:title>
    <c:autoTitleDeleted val="0"/>
    <c:plotArea>
      <c:layout>
        <c:manualLayout>
          <c:layoutTarget val="inner"/>
          <c:xMode val="edge"/>
          <c:yMode val="edge"/>
          <c:x val="7.7555102248667365E-2"/>
          <c:y val="0.22726851851851851"/>
          <c:w val="0.91515974114762999"/>
          <c:h val="0.5614120316990725"/>
        </c:manualLayout>
      </c:layout>
      <c:barChart>
        <c:barDir val="col"/>
        <c:grouping val="clustered"/>
        <c:varyColors val="0"/>
        <c:ser>
          <c:idx val="0"/>
          <c:order val="0"/>
          <c:tx>
            <c:strRef>
              <c:f>EFC!$B$12</c:f>
              <c:strCache>
                <c:ptCount val="1"/>
                <c:pt idx="0">
                  <c:v>$0 EFC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EFC!$A$13:$A$16</c:f>
              <c:strCache>
                <c:ptCount val="4"/>
                <c:pt idx="0">
                  <c:v>Freshmen
(n=534)</c:v>
                </c:pt>
                <c:pt idx="1">
                  <c:v>Sophomores
(n=226)</c:v>
                </c:pt>
                <c:pt idx="2">
                  <c:v>Juniors
(n=44)</c:v>
                </c:pt>
                <c:pt idx="3">
                  <c:v>All
(n=804)</c:v>
                </c:pt>
              </c:strCache>
            </c:strRef>
          </c:cat>
          <c:val>
            <c:numRef>
              <c:f>EFC!$B$13:$B$16</c:f>
              <c:numCache>
                <c:formatCode>0.0%</c:formatCode>
                <c:ptCount val="4"/>
                <c:pt idx="0">
                  <c:v>0.62639405204460963</c:v>
                </c:pt>
                <c:pt idx="1">
                  <c:v>0.58771929824561409</c:v>
                </c:pt>
                <c:pt idx="2">
                  <c:v>0.63636363636363635</c:v>
                </c:pt>
                <c:pt idx="3">
                  <c:v>0.61604938271604937</c:v>
                </c:pt>
              </c:numCache>
            </c:numRef>
          </c:val>
          <c:extLst xmlns:c16r2="http://schemas.microsoft.com/office/drawing/2015/06/chart">
            <c:ext xmlns:c16="http://schemas.microsoft.com/office/drawing/2014/chart" uri="{C3380CC4-5D6E-409C-BE32-E72D297353CC}">
              <c16:uniqueId val="{00000000-2DFD-4EE7-942E-4643EE891F6C}"/>
            </c:ext>
          </c:extLst>
        </c:ser>
        <c:ser>
          <c:idx val="1"/>
          <c:order val="1"/>
          <c:tx>
            <c:strRef>
              <c:f>EFC!$C$12</c:f>
              <c:strCache>
                <c:ptCount val="1"/>
                <c:pt idx="0">
                  <c:v>$1 - $5K EFC</c:v>
                </c:pt>
              </c:strCache>
            </c:strRef>
          </c:tx>
          <c:spPr>
            <a:solidFill>
              <a:schemeClr val="accent2"/>
            </a:solidFill>
            <a:ln>
              <a:noFill/>
            </a:ln>
            <a:effectLst/>
          </c:spPr>
          <c:invertIfNegative val="0"/>
          <c:dLbls>
            <c:dLbl>
              <c:idx val="2"/>
              <c:layout>
                <c:manualLayout>
                  <c:x val="-6.8279792311842041E-17"/>
                  <c:y val="1.1160726840160408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5.9804551357725388E-2"/>
                      <c:h val="6.6161830627063434E-2"/>
                    </c:manualLayout>
                  </c15:layout>
                </c:ext>
                <c:ext xmlns:c16="http://schemas.microsoft.com/office/drawing/2014/chart" uri="{C3380CC4-5D6E-409C-BE32-E72D297353CC}">
                  <c16:uniqueId val="{00000005-1603-4E4D-804C-215F81AC34B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EFC!$A$13:$A$16</c:f>
              <c:strCache>
                <c:ptCount val="4"/>
                <c:pt idx="0">
                  <c:v>Freshmen
(n=534)</c:v>
                </c:pt>
                <c:pt idx="1">
                  <c:v>Sophomores
(n=226)</c:v>
                </c:pt>
                <c:pt idx="2">
                  <c:v>Juniors
(n=44)</c:v>
                </c:pt>
                <c:pt idx="3">
                  <c:v>All
(n=804)</c:v>
                </c:pt>
              </c:strCache>
            </c:strRef>
          </c:cat>
          <c:val>
            <c:numRef>
              <c:f>EFC!$C$13:$C$16</c:f>
              <c:numCache>
                <c:formatCode>0.0%</c:formatCode>
                <c:ptCount val="4"/>
                <c:pt idx="0">
                  <c:v>0.20260223048327136</c:v>
                </c:pt>
                <c:pt idx="1">
                  <c:v>0.22368421052631579</c:v>
                </c:pt>
                <c:pt idx="2">
                  <c:v>0.15909090909090909</c:v>
                </c:pt>
                <c:pt idx="3">
                  <c:v>0.20617283950617285</c:v>
                </c:pt>
              </c:numCache>
            </c:numRef>
          </c:val>
          <c:extLst xmlns:c16r2="http://schemas.microsoft.com/office/drawing/2015/06/chart">
            <c:ext xmlns:c16="http://schemas.microsoft.com/office/drawing/2014/chart" uri="{C3380CC4-5D6E-409C-BE32-E72D297353CC}">
              <c16:uniqueId val="{00000001-2DFD-4EE7-942E-4643EE891F6C}"/>
            </c:ext>
          </c:extLst>
        </c:ser>
        <c:ser>
          <c:idx val="2"/>
          <c:order val="2"/>
          <c:tx>
            <c:strRef>
              <c:f>EFC!$D$12</c:f>
              <c:strCache>
                <c:ptCount val="1"/>
                <c:pt idx="0">
                  <c:v>$5K - $10K EFC</c:v>
                </c:pt>
              </c:strCache>
            </c:strRef>
          </c:tx>
          <c:spPr>
            <a:solidFill>
              <a:schemeClr val="accent3"/>
            </a:solidFill>
            <a:ln>
              <a:noFill/>
            </a:ln>
            <a:effectLst/>
          </c:spPr>
          <c:invertIfNegative val="0"/>
          <c:dLbls>
            <c:dLbl>
              <c:idx val="1"/>
              <c:layout>
                <c:manualLayout>
                  <c:x val="0"/>
                  <c:y val="1.339308312288733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1603-4E4D-804C-215F81AC34BD}"/>
                </c:ext>
              </c:extLst>
            </c:dLbl>
            <c:dLbl>
              <c:idx val="2"/>
              <c:layout>
                <c:manualLayout>
                  <c:x val="1.8621976659771648E-3"/>
                  <c:y val="-3.571471256545394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5.9804551357725388E-2"/>
                      <c:h val="7.0626191668025889E-2"/>
                    </c:manualLayout>
                  </c15:layout>
                </c:ext>
                <c:ext xmlns:c16="http://schemas.microsoft.com/office/drawing/2014/chart" uri="{C3380CC4-5D6E-409C-BE32-E72D297353CC}">
                  <c16:uniqueId val="{00000001-1603-4E4D-804C-215F81AC34B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EFC!$A$13:$A$16</c:f>
              <c:strCache>
                <c:ptCount val="4"/>
                <c:pt idx="0">
                  <c:v>Freshmen
(n=534)</c:v>
                </c:pt>
                <c:pt idx="1">
                  <c:v>Sophomores
(n=226)</c:v>
                </c:pt>
                <c:pt idx="2">
                  <c:v>Juniors
(n=44)</c:v>
                </c:pt>
                <c:pt idx="3">
                  <c:v>All
(n=804)</c:v>
                </c:pt>
              </c:strCache>
            </c:strRef>
          </c:cat>
          <c:val>
            <c:numRef>
              <c:f>EFC!$D$13:$D$16</c:f>
              <c:numCache>
                <c:formatCode>0.0%</c:formatCode>
                <c:ptCount val="4"/>
                <c:pt idx="0">
                  <c:v>5.9479553903345722E-2</c:v>
                </c:pt>
                <c:pt idx="1">
                  <c:v>3.9473684210526314E-2</c:v>
                </c:pt>
                <c:pt idx="2">
                  <c:v>0.13636363636363635</c:v>
                </c:pt>
                <c:pt idx="3">
                  <c:v>5.802469135802469E-2</c:v>
                </c:pt>
              </c:numCache>
            </c:numRef>
          </c:val>
          <c:extLst xmlns:c16r2="http://schemas.microsoft.com/office/drawing/2015/06/chart">
            <c:ext xmlns:c16="http://schemas.microsoft.com/office/drawing/2014/chart" uri="{C3380CC4-5D6E-409C-BE32-E72D297353CC}">
              <c16:uniqueId val="{00000002-2DFD-4EE7-942E-4643EE891F6C}"/>
            </c:ext>
          </c:extLst>
        </c:ser>
        <c:ser>
          <c:idx val="3"/>
          <c:order val="3"/>
          <c:tx>
            <c:strRef>
              <c:f>EFC!$E$12</c:f>
              <c:strCache>
                <c:ptCount val="1"/>
                <c:pt idx="0">
                  <c:v>&gt;10K EFC</c:v>
                </c:pt>
              </c:strCache>
            </c:strRef>
          </c:tx>
          <c:spPr>
            <a:solidFill>
              <a:schemeClr val="accent4"/>
            </a:solidFill>
            <a:ln>
              <a:noFill/>
            </a:ln>
            <a:effectLst/>
          </c:spPr>
          <c:invertIfNegative val="0"/>
          <c:dLbls>
            <c:dLbl>
              <c:idx val="0"/>
              <c:layout>
                <c:manualLayout>
                  <c:x val="1.8621976659771648E-3"/>
                  <c:y val="1.339308312288725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1603-4E4D-804C-215F81AC34BD}"/>
                </c:ext>
              </c:extLst>
            </c:dLbl>
            <c:dLbl>
              <c:idx val="3"/>
              <c:layout>
                <c:manualLayout>
                  <c:x val="0"/>
                  <c:y val="-3.571488832769965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1603-4E4D-804C-215F81AC34B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EFC!$A$13:$A$16</c:f>
              <c:strCache>
                <c:ptCount val="4"/>
                <c:pt idx="0">
                  <c:v>Freshmen
(n=534)</c:v>
                </c:pt>
                <c:pt idx="1">
                  <c:v>Sophomores
(n=226)</c:v>
                </c:pt>
                <c:pt idx="2">
                  <c:v>Juniors
(n=44)</c:v>
                </c:pt>
                <c:pt idx="3">
                  <c:v>All
(n=804)</c:v>
                </c:pt>
              </c:strCache>
            </c:strRef>
          </c:cat>
          <c:val>
            <c:numRef>
              <c:f>EFC!$E$13:$E$16</c:f>
              <c:numCache>
                <c:formatCode>0.0%</c:formatCode>
                <c:ptCount val="4"/>
                <c:pt idx="0">
                  <c:v>3.717472118959108E-2</c:v>
                </c:pt>
                <c:pt idx="1">
                  <c:v>5.2631578947368418E-2</c:v>
                </c:pt>
                <c:pt idx="2">
                  <c:v>6.8181818181818177E-2</c:v>
                </c:pt>
                <c:pt idx="3">
                  <c:v>4.3209876543209874E-2</c:v>
                </c:pt>
              </c:numCache>
            </c:numRef>
          </c:val>
          <c:extLst xmlns:c16r2="http://schemas.microsoft.com/office/drawing/2015/06/chart">
            <c:ext xmlns:c16="http://schemas.microsoft.com/office/drawing/2014/chart" uri="{C3380CC4-5D6E-409C-BE32-E72D297353CC}">
              <c16:uniqueId val="{00000003-2DFD-4EE7-942E-4643EE891F6C}"/>
            </c:ext>
          </c:extLst>
        </c:ser>
        <c:ser>
          <c:idx val="4"/>
          <c:order val="4"/>
          <c:tx>
            <c:strRef>
              <c:f>EFC!$F$12</c:f>
              <c:strCache>
                <c:ptCount val="1"/>
                <c:pt idx="0">
                  <c:v>Undocumented</c:v>
                </c:pt>
              </c:strCache>
            </c:strRef>
          </c:tx>
          <c:spPr>
            <a:solidFill>
              <a:schemeClr val="accent6"/>
            </a:solidFill>
            <a:ln>
              <a:noFill/>
            </a:ln>
            <a:effectLst/>
          </c:spPr>
          <c:invertIfNegative val="0"/>
          <c:dLbls>
            <c:dLbl>
              <c:idx val="1"/>
              <c:layout>
                <c:manualLayout>
                  <c:x val="5.586592997931494E-3"/>
                  <c:y val="-8.1845673596105961E-1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1603-4E4D-804C-215F81AC34BD}"/>
                </c:ext>
              </c:extLst>
            </c:dLbl>
            <c:dLbl>
              <c:idx val="3"/>
              <c:layout>
                <c:manualLayout>
                  <c:x val="0"/>
                  <c:y val="8.9287220819249738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1603-4E4D-804C-215F81AC34B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EFC!$A$13:$A$16</c:f>
              <c:strCache>
                <c:ptCount val="4"/>
                <c:pt idx="0">
                  <c:v>Freshmen
(n=534)</c:v>
                </c:pt>
                <c:pt idx="1">
                  <c:v>Sophomores
(n=226)</c:v>
                </c:pt>
                <c:pt idx="2">
                  <c:v>Juniors
(n=44)</c:v>
                </c:pt>
                <c:pt idx="3">
                  <c:v>All
(n=804)</c:v>
                </c:pt>
              </c:strCache>
            </c:strRef>
          </c:cat>
          <c:val>
            <c:numRef>
              <c:f>EFC!$F$13:$F$16</c:f>
              <c:numCache>
                <c:formatCode>0.0%</c:formatCode>
                <c:ptCount val="4"/>
                <c:pt idx="0">
                  <c:v>6.6914498141263934E-2</c:v>
                </c:pt>
                <c:pt idx="1">
                  <c:v>8.771929824561403E-2</c:v>
                </c:pt>
                <c:pt idx="2">
                  <c:v>0</c:v>
                </c:pt>
                <c:pt idx="3">
                  <c:v>6.9135802469135796E-2</c:v>
                </c:pt>
              </c:numCache>
            </c:numRef>
          </c:val>
          <c:extLst xmlns:c16r2="http://schemas.microsoft.com/office/drawing/2015/06/chart">
            <c:ext xmlns:c16="http://schemas.microsoft.com/office/drawing/2014/chart" uri="{C3380CC4-5D6E-409C-BE32-E72D297353CC}">
              <c16:uniqueId val="{00000004-2DFD-4EE7-942E-4643EE891F6C}"/>
            </c:ext>
          </c:extLst>
        </c:ser>
        <c:dLbls>
          <c:dLblPos val="outEnd"/>
          <c:showLegendKey val="0"/>
          <c:showVal val="1"/>
          <c:showCatName val="0"/>
          <c:showSerName val="0"/>
          <c:showPercent val="0"/>
          <c:showBubbleSize val="0"/>
        </c:dLbls>
        <c:gapWidth val="219"/>
        <c:overlap val="-27"/>
        <c:axId val="250886016"/>
        <c:axId val="250887552"/>
      </c:barChart>
      <c:catAx>
        <c:axId val="25088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0887552"/>
        <c:crosses val="autoZero"/>
        <c:auto val="1"/>
        <c:lblAlgn val="ctr"/>
        <c:lblOffset val="100"/>
        <c:noMultiLvlLbl val="0"/>
      </c:catAx>
      <c:valAx>
        <c:axId val="250887552"/>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0886016"/>
        <c:crosses val="autoZero"/>
        <c:crossBetween val="between"/>
      </c:valAx>
      <c:spPr>
        <a:noFill/>
        <a:ln>
          <a:noFill/>
        </a:ln>
        <a:effectLst/>
      </c:spPr>
    </c:plotArea>
    <c:legend>
      <c:legendPos val="b"/>
      <c:layout>
        <c:manualLayout>
          <c:xMode val="edge"/>
          <c:yMode val="edge"/>
          <c:x val="0.11283554199263068"/>
          <c:y val="0.14293970089484073"/>
          <c:w val="0.79441714522526785"/>
          <c:h val="6.114173228346457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Expected Family Contribution (EFC), By </a:t>
            </a:r>
            <a:r>
              <a:rPr lang="en-US" sz="1800" b="1" dirty="0" smtClean="0"/>
              <a:t>Campus</a:t>
            </a:r>
            <a:endParaRPr lang="en-US" sz="1800" b="1" dirty="0"/>
          </a:p>
        </c:rich>
      </c:tx>
      <c:overlay val="0"/>
      <c:spPr>
        <a:noFill/>
        <a:ln>
          <a:noFill/>
        </a:ln>
        <a:effectLst/>
      </c:spPr>
    </c:title>
    <c:autoTitleDeleted val="0"/>
    <c:plotArea>
      <c:layout>
        <c:manualLayout>
          <c:layoutTarget val="inner"/>
          <c:xMode val="edge"/>
          <c:yMode val="edge"/>
          <c:x val="7.8856190531093967E-2"/>
          <c:y val="0.22726851851851851"/>
          <c:w val="0.91100002132285218"/>
          <c:h val="0.61498432487605714"/>
        </c:manualLayout>
      </c:layout>
      <c:barChart>
        <c:barDir val="col"/>
        <c:grouping val="clustered"/>
        <c:varyColors val="0"/>
        <c:ser>
          <c:idx val="0"/>
          <c:order val="0"/>
          <c:tx>
            <c:strRef>
              <c:f>EFC!$B$12</c:f>
              <c:strCache>
                <c:ptCount val="1"/>
                <c:pt idx="0">
                  <c:v>$0 EFC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EFC!$A$39:$A$40</c:f>
              <c:strCache>
                <c:ptCount val="2"/>
                <c:pt idx="0">
                  <c:v>Chicago (n=668)</c:v>
                </c:pt>
                <c:pt idx="1">
                  <c:v>Wheeling (n=136)</c:v>
                </c:pt>
              </c:strCache>
            </c:strRef>
          </c:cat>
          <c:val>
            <c:numRef>
              <c:f>EFC!$B$39:$B$40</c:f>
              <c:numCache>
                <c:formatCode>0.0%</c:formatCode>
                <c:ptCount val="2"/>
                <c:pt idx="0">
                  <c:v>0.64820359281437123</c:v>
                </c:pt>
                <c:pt idx="1">
                  <c:v>0.48529411764705882</c:v>
                </c:pt>
              </c:numCache>
            </c:numRef>
          </c:val>
          <c:extLst xmlns:c16r2="http://schemas.microsoft.com/office/drawing/2015/06/chart">
            <c:ext xmlns:c16="http://schemas.microsoft.com/office/drawing/2014/chart" uri="{C3380CC4-5D6E-409C-BE32-E72D297353CC}">
              <c16:uniqueId val="{00000000-2C77-4235-8EFF-7FED073C1E72}"/>
            </c:ext>
          </c:extLst>
        </c:ser>
        <c:ser>
          <c:idx val="1"/>
          <c:order val="1"/>
          <c:tx>
            <c:strRef>
              <c:f>EFC!$C$38</c:f>
              <c:strCache>
                <c:ptCount val="1"/>
                <c:pt idx="0">
                  <c:v>$1 - $5K EFC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EFC!$A$39:$A$40</c:f>
              <c:strCache>
                <c:ptCount val="2"/>
                <c:pt idx="0">
                  <c:v>Chicago (n=668)</c:v>
                </c:pt>
                <c:pt idx="1">
                  <c:v>Wheeling (n=136)</c:v>
                </c:pt>
              </c:strCache>
            </c:strRef>
          </c:cat>
          <c:val>
            <c:numRef>
              <c:f>EFC!$C$39:$C$40</c:f>
              <c:numCache>
                <c:formatCode>0.0%</c:formatCode>
                <c:ptCount val="2"/>
                <c:pt idx="0">
                  <c:v>0.20808383233532934</c:v>
                </c:pt>
                <c:pt idx="1">
                  <c:v>0.20588235294117646</c:v>
                </c:pt>
              </c:numCache>
            </c:numRef>
          </c:val>
          <c:extLst xmlns:c16r2="http://schemas.microsoft.com/office/drawing/2015/06/chart">
            <c:ext xmlns:c16="http://schemas.microsoft.com/office/drawing/2014/chart" uri="{C3380CC4-5D6E-409C-BE32-E72D297353CC}">
              <c16:uniqueId val="{00000001-2C77-4235-8EFF-7FED073C1E72}"/>
            </c:ext>
          </c:extLst>
        </c:ser>
        <c:ser>
          <c:idx val="2"/>
          <c:order val="2"/>
          <c:tx>
            <c:strRef>
              <c:f>EFC!$D$38</c:f>
              <c:strCache>
                <c:ptCount val="1"/>
                <c:pt idx="0">
                  <c:v>$5K - $10K EFC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EFC!$A$39:$A$40</c:f>
              <c:strCache>
                <c:ptCount val="2"/>
                <c:pt idx="0">
                  <c:v>Chicago (n=668)</c:v>
                </c:pt>
                <c:pt idx="1">
                  <c:v>Wheeling (n=136)</c:v>
                </c:pt>
              </c:strCache>
            </c:strRef>
          </c:cat>
          <c:val>
            <c:numRef>
              <c:f>EFC!$D$39:$D$40</c:f>
              <c:numCache>
                <c:formatCode>0.0%</c:formatCode>
                <c:ptCount val="2"/>
                <c:pt idx="0">
                  <c:v>5.5389221556886227E-2</c:v>
                </c:pt>
                <c:pt idx="1">
                  <c:v>7.3529411764705885E-2</c:v>
                </c:pt>
              </c:numCache>
            </c:numRef>
          </c:val>
          <c:extLst xmlns:c16r2="http://schemas.microsoft.com/office/drawing/2015/06/chart">
            <c:ext xmlns:c16="http://schemas.microsoft.com/office/drawing/2014/chart" uri="{C3380CC4-5D6E-409C-BE32-E72D297353CC}">
              <c16:uniqueId val="{00000002-2C77-4235-8EFF-7FED073C1E72}"/>
            </c:ext>
          </c:extLst>
        </c:ser>
        <c:ser>
          <c:idx val="3"/>
          <c:order val="3"/>
          <c:tx>
            <c:strRef>
              <c:f>EFC!$E$12</c:f>
              <c:strCache>
                <c:ptCount val="1"/>
                <c:pt idx="0">
                  <c:v>&gt;10K EFC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EFC!$A$39:$A$40</c:f>
              <c:strCache>
                <c:ptCount val="2"/>
                <c:pt idx="0">
                  <c:v>Chicago (n=668)</c:v>
                </c:pt>
                <c:pt idx="1">
                  <c:v>Wheeling (n=136)</c:v>
                </c:pt>
              </c:strCache>
            </c:strRef>
          </c:cat>
          <c:val>
            <c:numRef>
              <c:f>EFC!$E$39:$E$40</c:f>
              <c:numCache>
                <c:formatCode>0.0%</c:formatCode>
                <c:ptCount val="2"/>
                <c:pt idx="0">
                  <c:v>4.0419161676646706E-2</c:v>
                </c:pt>
                <c:pt idx="1">
                  <c:v>5.8823529411764705E-2</c:v>
                </c:pt>
              </c:numCache>
            </c:numRef>
          </c:val>
          <c:extLst xmlns:c16r2="http://schemas.microsoft.com/office/drawing/2015/06/chart">
            <c:ext xmlns:c16="http://schemas.microsoft.com/office/drawing/2014/chart" uri="{C3380CC4-5D6E-409C-BE32-E72D297353CC}">
              <c16:uniqueId val="{00000003-2C77-4235-8EFF-7FED073C1E72}"/>
            </c:ext>
          </c:extLst>
        </c:ser>
        <c:ser>
          <c:idx val="4"/>
          <c:order val="4"/>
          <c:tx>
            <c:strRef>
              <c:f>EFC!$F$12</c:f>
              <c:strCache>
                <c:ptCount val="1"/>
                <c:pt idx="0">
                  <c:v>Undocumented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EFC!$A$39:$A$40</c:f>
              <c:strCache>
                <c:ptCount val="2"/>
                <c:pt idx="0">
                  <c:v>Chicago (n=668)</c:v>
                </c:pt>
                <c:pt idx="1">
                  <c:v>Wheeling (n=136)</c:v>
                </c:pt>
              </c:strCache>
            </c:strRef>
          </c:cat>
          <c:val>
            <c:numRef>
              <c:f>EFC!$F$39:$F$40</c:f>
              <c:numCache>
                <c:formatCode>0.0%</c:formatCode>
                <c:ptCount val="2"/>
                <c:pt idx="0">
                  <c:v>4.790419161676647E-2</c:v>
                </c:pt>
                <c:pt idx="1">
                  <c:v>0.17647058823529413</c:v>
                </c:pt>
              </c:numCache>
            </c:numRef>
          </c:val>
          <c:extLst xmlns:c16r2="http://schemas.microsoft.com/office/drawing/2015/06/chart">
            <c:ext xmlns:c16="http://schemas.microsoft.com/office/drawing/2014/chart" uri="{C3380CC4-5D6E-409C-BE32-E72D297353CC}">
              <c16:uniqueId val="{00000004-2C77-4235-8EFF-7FED073C1E72}"/>
            </c:ext>
          </c:extLst>
        </c:ser>
        <c:dLbls>
          <c:dLblPos val="outEnd"/>
          <c:showLegendKey val="0"/>
          <c:showVal val="1"/>
          <c:showCatName val="0"/>
          <c:showSerName val="0"/>
          <c:showPercent val="0"/>
          <c:showBubbleSize val="0"/>
        </c:dLbls>
        <c:gapWidth val="219"/>
        <c:overlap val="-27"/>
        <c:axId val="251030144"/>
        <c:axId val="251036032"/>
      </c:barChart>
      <c:catAx>
        <c:axId val="25103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1036032"/>
        <c:crosses val="autoZero"/>
        <c:auto val="1"/>
        <c:lblAlgn val="ctr"/>
        <c:lblOffset val="100"/>
        <c:noMultiLvlLbl val="0"/>
      </c:catAx>
      <c:valAx>
        <c:axId val="251036032"/>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1030144"/>
        <c:crosses val="autoZero"/>
        <c:crossBetween val="between"/>
      </c:valAx>
      <c:spPr>
        <a:noFill/>
        <a:ln>
          <a:noFill/>
        </a:ln>
        <a:effectLst/>
      </c:spPr>
    </c:plotArea>
    <c:legend>
      <c:legendPos val="b"/>
      <c:layout>
        <c:manualLayout>
          <c:xMode val="edge"/>
          <c:yMode val="edge"/>
          <c:x val="0.10373304723712794"/>
          <c:y val="0.14854032707351611"/>
          <c:w val="0.79441714522526785"/>
          <c:h val="6.114173228346457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HS GPA - Freshman Students</a:t>
            </a:r>
          </a:p>
        </c:rich>
      </c:tx>
      <c:layout>
        <c:manualLayout>
          <c:xMode val="edge"/>
          <c:yMode val="edge"/>
          <c:x val="0.23776452439081455"/>
          <c:y val="2.3148148148148147E-2"/>
        </c:manualLayout>
      </c:layout>
      <c:overlay val="0"/>
      <c:spPr>
        <a:noFill/>
        <a:ln>
          <a:noFill/>
        </a:ln>
        <a:effectLst/>
      </c:spPr>
    </c:title>
    <c:autoTitleDeleted val="0"/>
    <c:plotArea>
      <c:layout>
        <c:manualLayout>
          <c:layoutTarget val="inner"/>
          <c:xMode val="edge"/>
          <c:yMode val="edge"/>
          <c:x val="8.6011592300962364E-2"/>
          <c:y val="0.20817184310294545"/>
          <c:w val="0.87232174103237092"/>
          <c:h val="0.64739173228346458"/>
        </c:manualLayout>
      </c:layout>
      <c:barChart>
        <c:barDir val="col"/>
        <c:grouping val="clustered"/>
        <c:varyColors val="0"/>
        <c:ser>
          <c:idx val="0"/>
          <c:order val="0"/>
          <c:tx>
            <c:strRef>
              <c:f>'ACT &amp; GPA'!$G$5</c:f>
              <c:strCache>
                <c:ptCount val="1"/>
                <c:pt idx="0">
                  <c:v>Chicago (n=424)</c:v>
                </c:pt>
              </c:strCache>
            </c:strRef>
          </c:tx>
          <c:spPr>
            <a:solidFill>
              <a:schemeClr val="accent5"/>
            </a:solidFill>
            <a:ln>
              <a:noFill/>
            </a:ln>
            <a:effectLst/>
          </c:spPr>
          <c:invertIfNegative val="0"/>
          <c:dLbls>
            <c:dLbl>
              <c:idx val="2"/>
              <c:layout>
                <c:manualLayout>
                  <c:x val="4.8120833201508789E-3"/>
                  <c:y val="-3.0092592592592598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7.7268412155537855E-2"/>
                      <c:h val="5.9351851851851843E-2"/>
                    </c:manualLayout>
                  </c15:layout>
                </c:ext>
                <c:ext xmlns:c16="http://schemas.microsoft.com/office/drawing/2014/chart" uri="{C3380CC4-5D6E-409C-BE32-E72D297353CC}">
                  <c16:uniqueId val="{00000000-4896-4F09-A541-3D1CFF0203DF}"/>
                </c:ext>
              </c:extLst>
            </c:dLbl>
            <c:dLbl>
              <c:idx val="3"/>
              <c:layout>
                <c:manualLayout>
                  <c:x val="0"/>
                  <c:y val="9.2592592592591737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4896-4F09-A541-3D1CFF0203D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'ACT &amp; GPA'!$F$6:$F$10</c:f>
              <c:strCache>
                <c:ptCount val="5"/>
                <c:pt idx="0">
                  <c:v>&lt;2.0</c:v>
                </c:pt>
                <c:pt idx="1">
                  <c:v>2.0 - 2.49</c:v>
                </c:pt>
                <c:pt idx="2">
                  <c:v>2.5 - 2.99</c:v>
                </c:pt>
                <c:pt idx="3">
                  <c:v>3.0 - 3.49</c:v>
                </c:pt>
                <c:pt idx="4">
                  <c:v>3.5+</c:v>
                </c:pt>
              </c:strCache>
            </c:strRef>
          </c:cat>
          <c:val>
            <c:numRef>
              <c:f>'ACT &amp; GPA'!$G$6:$G$10</c:f>
              <c:numCache>
                <c:formatCode>0.0%</c:formatCode>
                <c:ptCount val="5"/>
                <c:pt idx="0">
                  <c:v>1.8691588785046728E-2</c:v>
                </c:pt>
                <c:pt idx="1">
                  <c:v>0.35046728971962615</c:v>
                </c:pt>
                <c:pt idx="2">
                  <c:v>0.42289719626168226</c:v>
                </c:pt>
                <c:pt idx="3">
                  <c:v>0.16822429906542055</c:v>
                </c:pt>
                <c:pt idx="4">
                  <c:v>3.0373831775700934E-2</c:v>
                </c:pt>
              </c:numCache>
            </c:numRef>
          </c:val>
          <c:extLst xmlns:c16r2="http://schemas.microsoft.com/office/drawing/2015/06/chart">
            <c:ext xmlns:c16="http://schemas.microsoft.com/office/drawing/2014/chart" uri="{C3380CC4-5D6E-409C-BE32-E72D297353CC}">
              <c16:uniqueId val="{00000000-B9FC-4417-A5CB-918330CD8281}"/>
            </c:ext>
          </c:extLst>
        </c:ser>
        <c:ser>
          <c:idx val="1"/>
          <c:order val="1"/>
          <c:tx>
            <c:strRef>
              <c:f>'ACT &amp; GPA'!$H$5</c:f>
              <c:strCache>
                <c:ptCount val="1"/>
                <c:pt idx="0">
                  <c:v>Wheeling (n=107)</c:v>
                </c:pt>
              </c:strCache>
            </c:strRef>
          </c:tx>
          <c:spPr>
            <a:solidFill>
              <a:schemeClr val="accent6"/>
            </a:solidFill>
            <a:ln>
              <a:noFill/>
            </a:ln>
            <a:effectLst/>
          </c:spPr>
          <c:invertIfNegative val="0"/>
          <c:dLbls>
            <c:dLbl>
              <c:idx val="0"/>
              <c:layout>
                <c:manualLayout>
                  <c:x val="-2.2054692953815484E-17"/>
                  <c:y val="1.851851851851834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4896-4F09-A541-3D1CFF0203D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'ACT &amp; GPA'!$F$6:$F$10</c:f>
              <c:strCache>
                <c:ptCount val="5"/>
                <c:pt idx="0">
                  <c:v>&lt;2.0</c:v>
                </c:pt>
                <c:pt idx="1">
                  <c:v>2.0 - 2.49</c:v>
                </c:pt>
                <c:pt idx="2">
                  <c:v>2.5 - 2.99</c:v>
                </c:pt>
                <c:pt idx="3">
                  <c:v>3.0 - 3.49</c:v>
                </c:pt>
                <c:pt idx="4">
                  <c:v>3.5+</c:v>
                </c:pt>
              </c:strCache>
            </c:strRef>
          </c:cat>
          <c:val>
            <c:numRef>
              <c:f>'ACT &amp; GPA'!$H$6:$H$10</c:f>
              <c:numCache>
                <c:formatCode>0.0%</c:formatCode>
                <c:ptCount val="5"/>
                <c:pt idx="0">
                  <c:v>9.0909090909090905E-3</c:v>
                </c:pt>
                <c:pt idx="1">
                  <c:v>0.21818181818181817</c:v>
                </c:pt>
                <c:pt idx="2">
                  <c:v>0.4</c:v>
                </c:pt>
                <c:pt idx="3">
                  <c:v>0.24545454545454545</c:v>
                </c:pt>
                <c:pt idx="4">
                  <c:v>0.1</c:v>
                </c:pt>
              </c:numCache>
            </c:numRef>
          </c:val>
          <c:extLst xmlns:c16r2="http://schemas.microsoft.com/office/drawing/2015/06/chart">
            <c:ext xmlns:c16="http://schemas.microsoft.com/office/drawing/2014/chart" uri="{C3380CC4-5D6E-409C-BE32-E72D297353CC}">
              <c16:uniqueId val="{00000001-B9FC-4417-A5CB-918330CD8281}"/>
            </c:ext>
          </c:extLst>
        </c:ser>
        <c:dLbls>
          <c:dLblPos val="outEnd"/>
          <c:showLegendKey val="0"/>
          <c:showVal val="1"/>
          <c:showCatName val="0"/>
          <c:showSerName val="0"/>
          <c:showPercent val="0"/>
          <c:showBubbleSize val="0"/>
        </c:dLbls>
        <c:gapWidth val="219"/>
        <c:overlap val="-27"/>
        <c:axId val="251902976"/>
        <c:axId val="251790080"/>
      </c:barChart>
      <c:catAx>
        <c:axId val="25190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1790080"/>
        <c:crosses val="autoZero"/>
        <c:auto val="1"/>
        <c:lblAlgn val="ctr"/>
        <c:lblOffset val="100"/>
        <c:noMultiLvlLbl val="0"/>
      </c:catAx>
      <c:valAx>
        <c:axId val="251790080"/>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1902976"/>
        <c:crosses val="autoZero"/>
        <c:crossBetween val="between"/>
      </c:valAx>
      <c:spPr>
        <a:noFill/>
        <a:ln>
          <a:noFill/>
        </a:ln>
        <a:effectLst/>
      </c:spPr>
    </c:plotArea>
    <c:legend>
      <c:legendPos val="t"/>
      <c:layout>
        <c:manualLayout>
          <c:xMode val="edge"/>
          <c:yMode val="edge"/>
          <c:x val="0.23193841867066731"/>
          <c:y val="0.1300462962962963"/>
          <c:w val="0.53371716836068239"/>
          <c:h val="7.812554680664916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ACT - Freshman Students</a:t>
            </a:r>
          </a:p>
        </c:rich>
      </c:tx>
      <c:overlay val="0"/>
      <c:spPr>
        <a:noFill/>
        <a:ln>
          <a:noFill/>
        </a:ln>
        <a:effectLst/>
      </c:spPr>
    </c:title>
    <c:autoTitleDeleted val="0"/>
    <c:plotArea>
      <c:layout>
        <c:manualLayout>
          <c:layoutTarget val="inner"/>
          <c:xMode val="edge"/>
          <c:yMode val="edge"/>
          <c:x val="0.10791667662252637"/>
          <c:y val="0.239831583552056"/>
          <c:w val="0.86537931825458647"/>
          <c:h val="0.62698891805191015"/>
        </c:manualLayout>
      </c:layout>
      <c:barChart>
        <c:barDir val="col"/>
        <c:grouping val="clustered"/>
        <c:varyColors val="0"/>
        <c:ser>
          <c:idx val="0"/>
          <c:order val="0"/>
          <c:tx>
            <c:strRef>
              <c:f>'ACT &amp; GPA'!$B$19</c:f>
              <c:strCache>
                <c:ptCount val="1"/>
                <c:pt idx="0">
                  <c:v>Chicago (n=357)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'ACT &amp; GPA'!$A$20:$A$23</c:f>
              <c:strCache>
                <c:ptCount val="4"/>
                <c:pt idx="0">
                  <c:v>&lt;18</c:v>
                </c:pt>
                <c:pt idx="1">
                  <c:v>18 - 20</c:v>
                </c:pt>
                <c:pt idx="2">
                  <c:v>21 - 23</c:v>
                </c:pt>
                <c:pt idx="3">
                  <c:v>24+</c:v>
                </c:pt>
              </c:strCache>
            </c:strRef>
          </c:cat>
          <c:val>
            <c:numRef>
              <c:f>'ACT &amp; GPA'!$B$20:$B$23</c:f>
              <c:numCache>
                <c:formatCode>0.0%</c:formatCode>
                <c:ptCount val="4"/>
                <c:pt idx="0">
                  <c:v>0.71148459383753504</c:v>
                </c:pt>
                <c:pt idx="1">
                  <c:v>0.20728291316526612</c:v>
                </c:pt>
                <c:pt idx="2">
                  <c:v>6.4425770308123242E-2</c:v>
                </c:pt>
                <c:pt idx="3">
                  <c:v>1.680672268907563E-2</c:v>
                </c:pt>
              </c:numCache>
            </c:numRef>
          </c:val>
          <c:extLst xmlns:c16r2="http://schemas.microsoft.com/office/drawing/2015/06/chart">
            <c:ext xmlns:c16="http://schemas.microsoft.com/office/drawing/2014/chart" uri="{C3380CC4-5D6E-409C-BE32-E72D297353CC}">
              <c16:uniqueId val="{00000000-F1D0-4FF2-87FA-DB8A86906A75}"/>
            </c:ext>
          </c:extLst>
        </c:ser>
        <c:ser>
          <c:idx val="1"/>
          <c:order val="1"/>
          <c:tx>
            <c:strRef>
              <c:f>'ACT &amp; GPA'!$C$19</c:f>
              <c:strCache>
                <c:ptCount val="1"/>
                <c:pt idx="0">
                  <c:v>Wheeling (n=69)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'ACT &amp; GPA'!$A$20:$A$23</c:f>
              <c:strCache>
                <c:ptCount val="4"/>
                <c:pt idx="0">
                  <c:v>&lt;18</c:v>
                </c:pt>
                <c:pt idx="1">
                  <c:v>18 - 20</c:v>
                </c:pt>
                <c:pt idx="2">
                  <c:v>21 - 23</c:v>
                </c:pt>
                <c:pt idx="3">
                  <c:v>24+</c:v>
                </c:pt>
              </c:strCache>
            </c:strRef>
          </c:cat>
          <c:val>
            <c:numRef>
              <c:f>'ACT &amp; GPA'!$C$20:$C$23</c:f>
              <c:numCache>
                <c:formatCode>0.0%</c:formatCode>
                <c:ptCount val="4"/>
                <c:pt idx="0">
                  <c:v>0.45588235294117646</c:v>
                </c:pt>
                <c:pt idx="1">
                  <c:v>0.33823529411764708</c:v>
                </c:pt>
                <c:pt idx="2">
                  <c:v>0.13235294117647059</c:v>
                </c:pt>
                <c:pt idx="3">
                  <c:v>7.3529411764705885E-2</c:v>
                </c:pt>
              </c:numCache>
            </c:numRef>
          </c:val>
          <c:extLst xmlns:c16r2="http://schemas.microsoft.com/office/drawing/2015/06/chart">
            <c:ext xmlns:c16="http://schemas.microsoft.com/office/drawing/2014/chart" uri="{C3380CC4-5D6E-409C-BE32-E72D297353CC}">
              <c16:uniqueId val="{00000001-F1D0-4FF2-87FA-DB8A86906A75}"/>
            </c:ext>
          </c:extLst>
        </c:ser>
        <c:dLbls>
          <c:dLblPos val="outEnd"/>
          <c:showLegendKey val="0"/>
          <c:showVal val="1"/>
          <c:showCatName val="0"/>
          <c:showSerName val="0"/>
          <c:showPercent val="0"/>
          <c:showBubbleSize val="0"/>
        </c:dLbls>
        <c:gapWidth val="219"/>
        <c:overlap val="-27"/>
        <c:axId val="252582912"/>
        <c:axId val="252588800"/>
      </c:barChart>
      <c:catAx>
        <c:axId val="25258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2588800"/>
        <c:crosses val="autoZero"/>
        <c:auto val="1"/>
        <c:lblAlgn val="ctr"/>
        <c:lblOffset val="100"/>
        <c:noMultiLvlLbl val="0"/>
      </c:catAx>
      <c:valAx>
        <c:axId val="252588800"/>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2582912"/>
        <c:crosses val="autoZero"/>
        <c:crossBetween val="between"/>
      </c:valAx>
      <c:spPr>
        <a:noFill/>
        <a:ln>
          <a:noFill/>
        </a:ln>
        <a:effectLst/>
      </c:spPr>
    </c:plotArea>
    <c:legend>
      <c:legendPos val="t"/>
      <c:layout>
        <c:manualLayout>
          <c:xMode val="edge"/>
          <c:yMode val="edge"/>
          <c:x val="0.22183554194124927"/>
          <c:y val="0.13877333041703122"/>
          <c:w val="0.54176290398887494"/>
          <c:h val="9.492381160688247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11DFF-C505-4E4A-A188-3796A0AB931B}" type="doc">
      <dgm:prSet loTypeId="urn:microsoft.com/office/officeart/2005/8/layout/radial1" loCatId="cycle" qsTypeId="urn:microsoft.com/office/officeart/2005/8/quickstyle/simple1" qsCatId="simple" csTypeId="urn:microsoft.com/office/officeart/2005/8/colors/colorful2" csCatId="colorful" phldr="1"/>
      <dgm:spPr/>
      <dgm:t>
        <a:bodyPr/>
        <a:lstStyle/>
        <a:p>
          <a:endParaRPr lang="en-US"/>
        </a:p>
      </dgm:t>
    </dgm:pt>
    <dgm:pt modelId="{2D6A5E00-B373-4DCA-8871-CD0B74D423CA}">
      <dgm:prSet phldrT="[Text]"/>
      <dgm:spPr/>
      <dgm:t>
        <a:bodyPr/>
        <a:lstStyle/>
        <a:p>
          <a:r>
            <a:rPr lang="en-US" dirty="0"/>
            <a:t>Academic Coaching</a:t>
          </a:r>
        </a:p>
      </dgm:t>
    </dgm:pt>
    <dgm:pt modelId="{BF7AA636-3063-47E3-B471-3BAF4DBEB14E}" type="parTrans" cxnId="{F70610E2-052B-4B7B-8E8F-8F83F2FA74D9}">
      <dgm:prSet/>
      <dgm:spPr/>
      <dgm:t>
        <a:bodyPr/>
        <a:lstStyle/>
        <a:p>
          <a:endParaRPr lang="en-US"/>
        </a:p>
      </dgm:t>
    </dgm:pt>
    <dgm:pt modelId="{C75D816B-324D-4A8B-AD79-4631E0CD83A0}" type="sibTrans" cxnId="{F70610E2-052B-4B7B-8E8F-8F83F2FA74D9}">
      <dgm:prSet/>
      <dgm:spPr/>
      <dgm:t>
        <a:bodyPr/>
        <a:lstStyle/>
        <a:p>
          <a:endParaRPr lang="en-US"/>
        </a:p>
      </dgm:t>
    </dgm:pt>
    <dgm:pt modelId="{12434DD9-EAF2-4984-B4CB-A76BCBF3183A}">
      <dgm:prSet phldrT="[Text]" custT="1"/>
      <dgm:spPr/>
      <dgm:t>
        <a:bodyPr/>
        <a:lstStyle/>
        <a:p>
          <a:r>
            <a:rPr lang="en-US" sz="1200" dirty="0"/>
            <a:t>Counseling</a:t>
          </a:r>
        </a:p>
      </dgm:t>
    </dgm:pt>
    <dgm:pt modelId="{BE178EDC-9167-46C6-949B-CE333D079849}" type="parTrans" cxnId="{E84FB6A0-8622-4E7A-B03C-62DC34698525}">
      <dgm:prSet/>
      <dgm:spPr/>
      <dgm:t>
        <a:bodyPr/>
        <a:lstStyle/>
        <a:p>
          <a:endParaRPr lang="en-US" dirty="0"/>
        </a:p>
      </dgm:t>
    </dgm:pt>
    <dgm:pt modelId="{9BB78C3A-6F30-4B1A-9E7F-6E38F560D30A}" type="sibTrans" cxnId="{E84FB6A0-8622-4E7A-B03C-62DC34698525}">
      <dgm:prSet/>
      <dgm:spPr/>
      <dgm:t>
        <a:bodyPr/>
        <a:lstStyle/>
        <a:p>
          <a:endParaRPr lang="en-US"/>
        </a:p>
      </dgm:t>
    </dgm:pt>
    <dgm:pt modelId="{E78B1EA8-A772-4B60-8C0B-2B424181D0C1}">
      <dgm:prSet phldrT="[Text]" custT="1"/>
      <dgm:spPr/>
      <dgm:t>
        <a:bodyPr/>
        <a:lstStyle/>
        <a:p>
          <a:r>
            <a:rPr lang="en-US" sz="1200" dirty="0"/>
            <a:t>Academic Advising</a:t>
          </a:r>
        </a:p>
      </dgm:t>
    </dgm:pt>
    <dgm:pt modelId="{3E49569B-85AB-40C5-8B5B-FA6819ACDCAC}" type="parTrans" cxnId="{C712E487-33E1-4934-9DC0-C6B1374DF1E5}">
      <dgm:prSet/>
      <dgm:spPr/>
      <dgm:t>
        <a:bodyPr/>
        <a:lstStyle/>
        <a:p>
          <a:endParaRPr lang="en-US" dirty="0"/>
        </a:p>
      </dgm:t>
    </dgm:pt>
    <dgm:pt modelId="{626283FD-6B6D-4F1C-816E-C4C5DDB2A421}" type="sibTrans" cxnId="{C712E487-33E1-4934-9DC0-C6B1374DF1E5}">
      <dgm:prSet/>
      <dgm:spPr/>
      <dgm:t>
        <a:bodyPr/>
        <a:lstStyle/>
        <a:p>
          <a:endParaRPr lang="en-US"/>
        </a:p>
      </dgm:t>
    </dgm:pt>
    <dgm:pt modelId="{66175742-F886-4FFF-B9DE-8AB467914EA0}">
      <dgm:prSet phldrT="[Text]" custT="1"/>
      <dgm:spPr/>
      <dgm:t>
        <a:bodyPr/>
        <a:lstStyle/>
        <a:p>
          <a:r>
            <a:rPr lang="en-US" sz="1200" dirty="0"/>
            <a:t>Financial Aid</a:t>
          </a:r>
        </a:p>
      </dgm:t>
    </dgm:pt>
    <dgm:pt modelId="{A533C864-AFA0-4BC4-B461-27BDD755C488}" type="parTrans" cxnId="{2FC2E2DD-7FF3-4283-A1A7-BD8AE5670A29}">
      <dgm:prSet/>
      <dgm:spPr/>
      <dgm:t>
        <a:bodyPr/>
        <a:lstStyle/>
        <a:p>
          <a:endParaRPr lang="en-US" dirty="0"/>
        </a:p>
      </dgm:t>
    </dgm:pt>
    <dgm:pt modelId="{BC708001-C030-4A2A-8DC5-0F4E0CF195B7}" type="sibTrans" cxnId="{2FC2E2DD-7FF3-4283-A1A7-BD8AE5670A29}">
      <dgm:prSet/>
      <dgm:spPr/>
      <dgm:t>
        <a:bodyPr/>
        <a:lstStyle/>
        <a:p>
          <a:endParaRPr lang="en-US"/>
        </a:p>
      </dgm:t>
    </dgm:pt>
    <dgm:pt modelId="{A93A14B4-742E-4C4B-8D32-DCCD8A841C75}">
      <dgm:prSet phldrT="[Text]" custT="1"/>
      <dgm:spPr/>
      <dgm:t>
        <a:bodyPr/>
        <a:lstStyle/>
        <a:p>
          <a:r>
            <a:rPr lang="en-US" sz="1200" dirty="0"/>
            <a:t>Disability Services</a:t>
          </a:r>
        </a:p>
      </dgm:t>
    </dgm:pt>
    <dgm:pt modelId="{AC8A4E48-8B10-4606-B0A1-F3F4189B7376}" type="parTrans" cxnId="{B15C5545-FFF0-4E46-B20D-5B85193857F9}">
      <dgm:prSet/>
      <dgm:spPr/>
      <dgm:t>
        <a:bodyPr/>
        <a:lstStyle/>
        <a:p>
          <a:endParaRPr lang="en-US" dirty="0"/>
        </a:p>
      </dgm:t>
    </dgm:pt>
    <dgm:pt modelId="{74E63D60-014B-426B-B68C-679F8AB40A7C}" type="sibTrans" cxnId="{B15C5545-FFF0-4E46-B20D-5B85193857F9}">
      <dgm:prSet/>
      <dgm:spPr/>
      <dgm:t>
        <a:bodyPr/>
        <a:lstStyle/>
        <a:p>
          <a:endParaRPr lang="en-US"/>
        </a:p>
      </dgm:t>
    </dgm:pt>
    <dgm:pt modelId="{082651F8-5AC0-4A1C-A81B-89D1294C79AD}">
      <dgm:prSet custT="1"/>
      <dgm:spPr/>
      <dgm:t>
        <a:bodyPr/>
        <a:lstStyle/>
        <a:p>
          <a:r>
            <a:rPr lang="en-US" sz="1200" dirty="0"/>
            <a:t>Veterans Services</a:t>
          </a:r>
        </a:p>
      </dgm:t>
    </dgm:pt>
    <dgm:pt modelId="{D6A159F7-EE73-46ED-B371-A5EA9FB221D1}" type="parTrans" cxnId="{5EDC76BE-292A-4121-93DE-2ED1A33DA433}">
      <dgm:prSet/>
      <dgm:spPr/>
      <dgm:t>
        <a:bodyPr/>
        <a:lstStyle/>
        <a:p>
          <a:endParaRPr lang="en-US" dirty="0"/>
        </a:p>
      </dgm:t>
    </dgm:pt>
    <dgm:pt modelId="{F78CC776-EC07-4135-A9C7-4F570D786C79}" type="sibTrans" cxnId="{5EDC76BE-292A-4121-93DE-2ED1A33DA433}">
      <dgm:prSet/>
      <dgm:spPr/>
      <dgm:t>
        <a:bodyPr/>
        <a:lstStyle/>
        <a:p>
          <a:endParaRPr lang="en-US"/>
        </a:p>
      </dgm:t>
    </dgm:pt>
    <dgm:pt modelId="{049032E7-16A9-48DE-BF54-05ADCF43516A}">
      <dgm:prSet/>
      <dgm:spPr/>
      <dgm:t>
        <a:bodyPr/>
        <a:lstStyle/>
        <a:p>
          <a:r>
            <a:rPr lang="en-US" dirty="0"/>
            <a:t>Student Activities</a:t>
          </a:r>
        </a:p>
      </dgm:t>
    </dgm:pt>
    <dgm:pt modelId="{25A0C0BC-B5C8-4328-BBBC-67E854944078}" type="parTrans" cxnId="{F15FEFC2-9A4C-46AA-A3F3-410732608BB1}">
      <dgm:prSet/>
      <dgm:spPr/>
      <dgm:t>
        <a:bodyPr/>
        <a:lstStyle/>
        <a:p>
          <a:endParaRPr lang="en-US" dirty="0"/>
        </a:p>
      </dgm:t>
    </dgm:pt>
    <dgm:pt modelId="{72D2DC74-1759-4B3C-8B34-E1E0D489B99F}" type="sibTrans" cxnId="{F15FEFC2-9A4C-46AA-A3F3-410732608BB1}">
      <dgm:prSet/>
      <dgm:spPr/>
      <dgm:t>
        <a:bodyPr/>
        <a:lstStyle/>
        <a:p>
          <a:endParaRPr lang="en-US"/>
        </a:p>
      </dgm:t>
    </dgm:pt>
    <dgm:pt modelId="{FAA866C5-9C21-4EF6-BD99-2ABE5E0BF1E2}">
      <dgm:prSet custT="1"/>
      <dgm:spPr/>
      <dgm:t>
        <a:bodyPr/>
        <a:lstStyle/>
        <a:p>
          <a:r>
            <a:rPr lang="en-US" sz="1200" dirty="0"/>
            <a:t>Athletics</a:t>
          </a:r>
        </a:p>
      </dgm:t>
    </dgm:pt>
    <dgm:pt modelId="{B3403D25-4A30-4B9E-B65F-F5AFA12A0026}" type="parTrans" cxnId="{178157EE-AEEC-4A42-BBF7-0855F7B2BAC4}">
      <dgm:prSet/>
      <dgm:spPr/>
      <dgm:t>
        <a:bodyPr/>
        <a:lstStyle/>
        <a:p>
          <a:endParaRPr lang="en-US" dirty="0"/>
        </a:p>
      </dgm:t>
    </dgm:pt>
    <dgm:pt modelId="{BD20A15C-DFB5-4971-8D25-DBDB4ABAECDE}" type="sibTrans" cxnId="{178157EE-AEEC-4A42-BBF7-0855F7B2BAC4}">
      <dgm:prSet/>
      <dgm:spPr/>
      <dgm:t>
        <a:bodyPr/>
        <a:lstStyle/>
        <a:p>
          <a:endParaRPr lang="en-US"/>
        </a:p>
      </dgm:t>
    </dgm:pt>
    <dgm:pt modelId="{3B59AE63-CA7F-4D6B-AE66-B6898F5CD87D}">
      <dgm:prSet custT="1"/>
      <dgm:spPr/>
      <dgm:t>
        <a:bodyPr/>
        <a:lstStyle/>
        <a:p>
          <a:r>
            <a:rPr lang="en-US" sz="1000" dirty="0"/>
            <a:t>Multicultural Center</a:t>
          </a:r>
        </a:p>
      </dgm:t>
    </dgm:pt>
    <dgm:pt modelId="{D6D1E490-7DAB-45BF-B5FD-B4187AB3E253}" type="parTrans" cxnId="{74B3B856-2184-4A42-909B-38A3F455E278}">
      <dgm:prSet/>
      <dgm:spPr/>
      <dgm:t>
        <a:bodyPr/>
        <a:lstStyle/>
        <a:p>
          <a:endParaRPr lang="en-US" dirty="0"/>
        </a:p>
      </dgm:t>
    </dgm:pt>
    <dgm:pt modelId="{3E142100-69D0-4972-9C20-C743B0DF9C33}" type="sibTrans" cxnId="{74B3B856-2184-4A42-909B-38A3F455E278}">
      <dgm:prSet/>
      <dgm:spPr/>
      <dgm:t>
        <a:bodyPr/>
        <a:lstStyle/>
        <a:p>
          <a:endParaRPr lang="en-US"/>
        </a:p>
      </dgm:t>
    </dgm:pt>
    <dgm:pt modelId="{399F9A64-DDC5-4420-9CF0-4F4C25858D87}">
      <dgm:prSet custT="1"/>
      <dgm:spPr/>
      <dgm:t>
        <a:bodyPr/>
        <a:lstStyle/>
        <a:p>
          <a:r>
            <a:rPr lang="en-US" sz="1200" dirty="0"/>
            <a:t>Tutoring</a:t>
          </a:r>
        </a:p>
      </dgm:t>
    </dgm:pt>
    <dgm:pt modelId="{1E10CDDD-F8B7-496C-8FA4-117D5857B960}" type="parTrans" cxnId="{58D21CC9-ACCC-49D1-99FE-1038EFC5190C}">
      <dgm:prSet/>
      <dgm:spPr/>
      <dgm:t>
        <a:bodyPr/>
        <a:lstStyle/>
        <a:p>
          <a:endParaRPr lang="en-US" dirty="0"/>
        </a:p>
      </dgm:t>
    </dgm:pt>
    <dgm:pt modelId="{BE93CFB1-65E2-4871-B0A2-35AA0A0663F1}" type="sibTrans" cxnId="{58D21CC9-ACCC-49D1-99FE-1038EFC5190C}">
      <dgm:prSet/>
      <dgm:spPr/>
      <dgm:t>
        <a:bodyPr/>
        <a:lstStyle/>
        <a:p>
          <a:endParaRPr lang="en-US"/>
        </a:p>
      </dgm:t>
    </dgm:pt>
    <dgm:pt modelId="{6D9B0E6E-14D4-4A7E-A1F5-16E229C6E6AC}">
      <dgm:prSet custT="1"/>
      <dgm:spPr/>
      <dgm:t>
        <a:bodyPr/>
        <a:lstStyle/>
        <a:p>
          <a:r>
            <a:rPr lang="en-US" sz="1200" dirty="0"/>
            <a:t>Faculty</a:t>
          </a:r>
        </a:p>
      </dgm:t>
    </dgm:pt>
    <dgm:pt modelId="{954F46F4-2536-48C8-8D13-92D5703FBB01}" type="parTrans" cxnId="{03AE8B1B-D7F5-4DF9-A61F-0A50DF7ADC70}">
      <dgm:prSet/>
      <dgm:spPr/>
      <dgm:t>
        <a:bodyPr/>
        <a:lstStyle/>
        <a:p>
          <a:endParaRPr lang="en-US" dirty="0"/>
        </a:p>
      </dgm:t>
    </dgm:pt>
    <dgm:pt modelId="{79B4BC6E-AC40-4B17-AEAB-DC871457A28E}" type="sibTrans" cxnId="{03AE8B1B-D7F5-4DF9-A61F-0A50DF7ADC70}">
      <dgm:prSet/>
      <dgm:spPr/>
      <dgm:t>
        <a:bodyPr/>
        <a:lstStyle/>
        <a:p>
          <a:endParaRPr lang="en-US"/>
        </a:p>
      </dgm:t>
    </dgm:pt>
    <dgm:pt modelId="{30E8FFBD-435F-4107-A421-DC841CE97AB9}">
      <dgm:prSet custT="1"/>
      <dgm:spPr/>
      <dgm:t>
        <a:bodyPr/>
        <a:lstStyle/>
        <a:p>
          <a:r>
            <a:rPr lang="en-US" sz="1000" dirty="0"/>
            <a:t>International Education</a:t>
          </a:r>
        </a:p>
      </dgm:t>
    </dgm:pt>
    <dgm:pt modelId="{094F2F09-3792-44DE-8EE0-7DCDFD1B4940}" type="parTrans" cxnId="{9E17AE0F-E4DC-466B-84A0-B5AFD9F1D7A0}">
      <dgm:prSet/>
      <dgm:spPr/>
      <dgm:t>
        <a:bodyPr/>
        <a:lstStyle/>
        <a:p>
          <a:endParaRPr lang="en-US" dirty="0"/>
        </a:p>
      </dgm:t>
    </dgm:pt>
    <dgm:pt modelId="{A501A407-C2E2-41C9-8292-EC6397705F8E}" type="sibTrans" cxnId="{9E17AE0F-E4DC-466B-84A0-B5AFD9F1D7A0}">
      <dgm:prSet/>
      <dgm:spPr/>
      <dgm:t>
        <a:bodyPr/>
        <a:lstStyle/>
        <a:p>
          <a:endParaRPr lang="en-US"/>
        </a:p>
      </dgm:t>
    </dgm:pt>
    <dgm:pt modelId="{13A825D5-2985-421B-A77E-6AB07CB8755B}">
      <dgm:prSet custT="1"/>
      <dgm:spPr/>
      <dgm:t>
        <a:bodyPr/>
        <a:lstStyle/>
        <a:p>
          <a:r>
            <a:rPr lang="en-US" sz="1200" dirty="0"/>
            <a:t>Women’s Center</a:t>
          </a:r>
        </a:p>
      </dgm:t>
    </dgm:pt>
    <dgm:pt modelId="{988D54F7-1F3C-4771-B4C0-0402052D57E8}" type="parTrans" cxnId="{EB769B97-5620-4D61-AD87-EBD831271775}">
      <dgm:prSet/>
      <dgm:spPr/>
      <dgm:t>
        <a:bodyPr/>
        <a:lstStyle/>
        <a:p>
          <a:endParaRPr lang="en-US" dirty="0"/>
        </a:p>
      </dgm:t>
    </dgm:pt>
    <dgm:pt modelId="{ED78A35B-F9D4-4CC6-AB38-173F7311297A}" type="sibTrans" cxnId="{EB769B97-5620-4D61-AD87-EBD831271775}">
      <dgm:prSet/>
      <dgm:spPr/>
      <dgm:t>
        <a:bodyPr/>
        <a:lstStyle/>
        <a:p>
          <a:endParaRPr lang="en-US"/>
        </a:p>
      </dgm:t>
    </dgm:pt>
    <dgm:pt modelId="{D7D75D54-23BA-41C4-BB86-39E313A31EC0}" type="pres">
      <dgm:prSet presAssocID="{D4511DFF-C505-4E4A-A188-3796A0AB931B}" presName="cycle" presStyleCnt="0">
        <dgm:presLayoutVars>
          <dgm:chMax val="1"/>
          <dgm:dir/>
          <dgm:animLvl val="ctr"/>
          <dgm:resizeHandles val="exact"/>
        </dgm:presLayoutVars>
      </dgm:prSet>
      <dgm:spPr/>
      <dgm:t>
        <a:bodyPr/>
        <a:lstStyle/>
        <a:p>
          <a:endParaRPr lang="en-US"/>
        </a:p>
      </dgm:t>
    </dgm:pt>
    <dgm:pt modelId="{A1F21651-663F-431F-861A-F3ABF0A70DDB}" type="pres">
      <dgm:prSet presAssocID="{2D6A5E00-B373-4DCA-8871-CD0B74D423CA}" presName="centerShape" presStyleLbl="node0" presStyleIdx="0" presStyleCnt="1" custScaleX="170950" custScaleY="168778"/>
      <dgm:spPr/>
      <dgm:t>
        <a:bodyPr/>
        <a:lstStyle/>
        <a:p>
          <a:endParaRPr lang="en-US"/>
        </a:p>
      </dgm:t>
    </dgm:pt>
    <dgm:pt modelId="{F91A0D0F-5449-41F7-85DE-F96AFD1A1621}" type="pres">
      <dgm:prSet presAssocID="{BE178EDC-9167-46C6-949B-CE333D079849}" presName="Name9" presStyleLbl="parChTrans1D2" presStyleIdx="0" presStyleCnt="12"/>
      <dgm:spPr/>
      <dgm:t>
        <a:bodyPr/>
        <a:lstStyle/>
        <a:p>
          <a:endParaRPr lang="en-US"/>
        </a:p>
      </dgm:t>
    </dgm:pt>
    <dgm:pt modelId="{0247F035-7F8D-449F-BAAD-C197089CCD2C}" type="pres">
      <dgm:prSet presAssocID="{BE178EDC-9167-46C6-949B-CE333D079849}" presName="connTx" presStyleLbl="parChTrans1D2" presStyleIdx="0" presStyleCnt="12"/>
      <dgm:spPr/>
      <dgm:t>
        <a:bodyPr/>
        <a:lstStyle/>
        <a:p>
          <a:endParaRPr lang="en-US"/>
        </a:p>
      </dgm:t>
    </dgm:pt>
    <dgm:pt modelId="{AAC3876E-A01E-4150-8D8D-646B6DC15E19}" type="pres">
      <dgm:prSet presAssocID="{12434DD9-EAF2-4984-B4CB-A76BCBF3183A}" presName="node" presStyleLbl="node1" presStyleIdx="0" presStyleCnt="12" custScaleX="146009" custScaleY="146009" custRadScaleRad="95818" custRadScaleInc="-28355">
        <dgm:presLayoutVars>
          <dgm:bulletEnabled val="1"/>
        </dgm:presLayoutVars>
      </dgm:prSet>
      <dgm:spPr/>
      <dgm:t>
        <a:bodyPr/>
        <a:lstStyle/>
        <a:p>
          <a:endParaRPr lang="en-US"/>
        </a:p>
      </dgm:t>
    </dgm:pt>
    <dgm:pt modelId="{429A1F92-B65C-40FA-9318-81EE23E14282}" type="pres">
      <dgm:prSet presAssocID="{954F46F4-2536-48C8-8D13-92D5703FBB01}" presName="Name9" presStyleLbl="parChTrans1D2" presStyleIdx="1" presStyleCnt="12"/>
      <dgm:spPr/>
      <dgm:t>
        <a:bodyPr/>
        <a:lstStyle/>
        <a:p>
          <a:endParaRPr lang="en-US"/>
        </a:p>
      </dgm:t>
    </dgm:pt>
    <dgm:pt modelId="{1171EF81-E07A-4F46-A401-217746FF9189}" type="pres">
      <dgm:prSet presAssocID="{954F46F4-2536-48C8-8D13-92D5703FBB01}" presName="connTx" presStyleLbl="parChTrans1D2" presStyleIdx="1" presStyleCnt="12"/>
      <dgm:spPr/>
      <dgm:t>
        <a:bodyPr/>
        <a:lstStyle/>
        <a:p>
          <a:endParaRPr lang="en-US"/>
        </a:p>
      </dgm:t>
    </dgm:pt>
    <dgm:pt modelId="{6C0CAFA9-F26A-4222-9391-1C3D9BBCDBF7}" type="pres">
      <dgm:prSet presAssocID="{6D9B0E6E-14D4-4A7E-A1F5-16E229C6E6AC}" presName="node" presStyleLbl="node1" presStyleIdx="1" presStyleCnt="12" custScaleX="152443" custScaleY="152443" custRadScaleRad="115781" custRadScaleInc="58962">
        <dgm:presLayoutVars>
          <dgm:bulletEnabled val="1"/>
        </dgm:presLayoutVars>
      </dgm:prSet>
      <dgm:spPr/>
      <dgm:t>
        <a:bodyPr/>
        <a:lstStyle/>
        <a:p>
          <a:endParaRPr lang="en-US"/>
        </a:p>
      </dgm:t>
    </dgm:pt>
    <dgm:pt modelId="{B2C331B0-0BF1-4455-A80D-D6F8F3B82917}" type="pres">
      <dgm:prSet presAssocID="{094F2F09-3792-44DE-8EE0-7DCDFD1B4940}" presName="Name9" presStyleLbl="parChTrans1D2" presStyleIdx="2" presStyleCnt="12"/>
      <dgm:spPr/>
      <dgm:t>
        <a:bodyPr/>
        <a:lstStyle/>
        <a:p>
          <a:endParaRPr lang="en-US"/>
        </a:p>
      </dgm:t>
    </dgm:pt>
    <dgm:pt modelId="{080382C7-9181-45F7-954C-953CBF70BECF}" type="pres">
      <dgm:prSet presAssocID="{094F2F09-3792-44DE-8EE0-7DCDFD1B4940}" presName="connTx" presStyleLbl="parChTrans1D2" presStyleIdx="2" presStyleCnt="12"/>
      <dgm:spPr/>
      <dgm:t>
        <a:bodyPr/>
        <a:lstStyle/>
        <a:p>
          <a:endParaRPr lang="en-US"/>
        </a:p>
      </dgm:t>
    </dgm:pt>
    <dgm:pt modelId="{0CDC468D-1D54-4951-A6DA-517470F8287B}" type="pres">
      <dgm:prSet presAssocID="{30E8FFBD-435F-4107-A421-DC841CE97AB9}" presName="node" presStyleLbl="node1" presStyleIdx="2" presStyleCnt="12" custScaleX="144142" custScaleY="144142" custRadScaleRad="177781" custRadScaleInc="-7328">
        <dgm:presLayoutVars>
          <dgm:bulletEnabled val="1"/>
        </dgm:presLayoutVars>
      </dgm:prSet>
      <dgm:spPr/>
      <dgm:t>
        <a:bodyPr/>
        <a:lstStyle/>
        <a:p>
          <a:endParaRPr lang="en-US"/>
        </a:p>
      </dgm:t>
    </dgm:pt>
    <dgm:pt modelId="{A5073DC4-9CBF-4E2B-954F-A8389AA6D6BF}" type="pres">
      <dgm:prSet presAssocID="{1E10CDDD-F8B7-496C-8FA4-117D5857B960}" presName="Name9" presStyleLbl="parChTrans1D2" presStyleIdx="3" presStyleCnt="12"/>
      <dgm:spPr/>
      <dgm:t>
        <a:bodyPr/>
        <a:lstStyle/>
        <a:p>
          <a:endParaRPr lang="en-US"/>
        </a:p>
      </dgm:t>
    </dgm:pt>
    <dgm:pt modelId="{80D4611C-6874-46CD-A681-5BF12F6EF1C6}" type="pres">
      <dgm:prSet presAssocID="{1E10CDDD-F8B7-496C-8FA4-117D5857B960}" presName="connTx" presStyleLbl="parChTrans1D2" presStyleIdx="3" presStyleCnt="12"/>
      <dgm:spPr/>
      <dgm:t>
        <a:bodyPr/>
        <a:lstStyle/>
        <a:p>
          <a:endParaRPr lang="en-US"/>
        </a:p>
      </dgm:t>
    </dgm:pt>
    <dgm:pt modelId="{BAB13BA5-ECB9-4EE2-8FA9-2F3952CBA190}" type="pres">
      <dgm:prSet presAssocID="{399F9A64-DDC5-4420-9CF0-4F4C25858D87}" presName="node" presStyleLbl="node1" presStyleIdx="3" presStyleCnt="12" custScaleX="127782" custScaleY="127782" custRadScaleRad="117420" custRadScaleInc="-95488">
        <dgm:presLayoutVars>
          <dgm:bulletEnabled val="1"/>
        </dgm:presLayoutVars>
      </dgm:prSet>
      <dgm:spPr/>
      <dgm:t>
        <a:bodyPr/>
        <a:lstStyle/>
        <a:p>
          <a:endParaRPr lang="en-US"/>
        </a:p>
      </dgm:t>
    </dgm:pt>
    <dgm:pt modelId="{475E273B-4B06-46F1-B016-EBB46D74F86A}" type="pres">
      <dgm:prSet presAssocID="{3E49569B-85AB-40C5-8B5B-FA6819ACDCAC}" presName="Name9" presStyleLbl="parChTrans1D2" presStyleIdx="4" presStyleCnt="12"/>
      <dgm:spPr/>
      <dgm:t>
        <a:bodyPr/>
        <a:lstStyle/>
        <a:p>
          <a:endParaRPr lang="en-US"/>
        </a:p>
      </dgm:t>
    </dgm:pt>
    <dgm:pt modelId="{E7F543F6-BFD2-4B43-9AD8-5843DBDA44AD}" type="pres">
      <dgm:prSet presAssocID="{3E49569B-85AB-40C5-8B5B-FA6819ACDCAC}" presName="connTx" presStyleLbl="parChTrans1D2" presStyleIdx="4" presStyleCnt="12"/>
      <dgm:spPr/>
      <dgm:t>
        <a:bodyPr/>
        <a:lstStyle/>
        <a:p>
          <a:endParaRPr lang="en-US"/>
        </a:p>
      </dgm:t>
    </dgm:pt>
    <dgm:pt modelId="{9FFFECE5-4FC3-4CF4-AB56-539D2CC33084}" type="pres">
      <dgm:prSet presAssocID="{E78B1EA8-A772-4B60-8C0B-2B424181D0C1}" presName="node" presStyleLbl="node1" presStyleIdx="4" presStyleCnt="12" custScaleX="141492" custScaleY="141492" custRadScaleRad="140676" custRadScaleInc="-107824">
        <dgm:presLayoutVars>
          <dgm:bulletEnabled val="1"/>
        </dgm:presLayoutVars>
      </dgm:prSet>
      <dgm:spPr/>
      <dgm:t>
        <a:bodyPr/>
        <a:lstStyle/>
        <a:p>
          <a:endParaRPr lang="en-US"/>
        </a:p>
      </dgm:t>
    </dgm:pt>
    <dgm:pt modelId="{72E51F4B-9B52-4E75-B286-92CB60D33725}" type="pres">
      <dgm:prSet presAssocID="{988D54F7-1F3C-4771-B4C0-0402052D57E8}" presName="Name9" presStyleLbl="parChTrans1D2" presStyleIdx="5" presStyleCnt="12"/>
      <dgm:spPr/>
      <dgm:t>
        <a:bodyPr/>
        <a:lstStyle/>
        <a:p>
          <a:endParaRPr lang="en-US"/>
        </a:p>
      </dgm:t>
    </dgm:pt>
    <dgm:pt modelId="{2CB83493-DFE7-4CB3-A4C6-1456E5630F50}" type="pres">
      <dgm:prSet presAssocID="{988D54F7-1F3C-4771-B4C0-0402052D57E8}" presName="connTx" presStyleLbl="parChTrans1D2" presStyleIdx="5" presStyleCnt="12"/>
      <dgm:spPr/>
      <dgm:t>
        <a:bodyPr/>
        <a:lstStyle/>
        <a:p>
          <a:endParaRPr lang="en-US"/>
        </a:p>
      </dgm:t>
    </dgm:pt>
    <dgm:pt modelId="{51A1A5C1-D421-4110-BE4D-34504737C871}" type="pres">
      <dgm:prSet presAssocID="{13A825D5-2985-421B-A77E-6AB07CB8755B}" presName="node" presStyleLbl="node1" presStyleIdx="5" presStyleCnt="12" custScaleX="134224" custScaleY="134224" custRadScaleRad="113246" custRadScaleInc="-104232">
        <dgm:presLayoutVars>
          <dgm:bulletEnabled val="1"/>
        </dgm:presLayoutVars>
      </dgm:prSet>
      <dgm:spPr/>
      <dgm:t>
        <a:bodyPr/>
        <a:lstStyle/>
        <a:p>
          <a:endParaRPr lang="en-US"/>
        </a:p>
      </dgm:t>
    </dgm:pt>
    <dgm:pt modelId="{26180157-AA03-4A6C-AFAC-994EE830C3B2}" type="pres">
      <dgm:prSet presAssocID="{D6D1E490-7DAB-45BF-B5FD-B4187AB3E253}" presName="Name9" presStyleLbl="parChTrans1D2" presStyleIdx="6" presStyleCnt="12"/>
      <dgm:spPr/>
      <dgm:t>
        <a:bodyPr/>
        <a:lstStyle/>
        <a:p>
          <a:endParaRPr lang="en-US"/>
        </a:p>
      </dgm:t>
    </dgm:pt>
    <dgm:pt modelId="{BB68DED0-0F37-45D1-BBBA-FFFD11F96FE1}" type="pres">
      <dgm:prSet presAssocID="{D6D1E490-7DAB-45BF-B5FD-B4187AB3E253}" presName="connTx" presStyleLbl="parChTrans1D2" presStyleIdx="6" presStyleCnt="12"/>
      <dgm:spPr/>
      <dgm:t>
        <a:bodyPr/>
        <a:lstStyle/>
        <a:p>
          <a:endParaRPr lang="en-US"/>
        </a:p>
      </dgm:t>
    </dgm:pt>
    <dgm:pt modelId="{C261552A-E416-4735-8C42-B3070C91C555}" type="pres">
      <dgm:prSet presAssocID="{3B59AE63-CA7F-4D6B-AE66-B6898F5CD87D}" presName="node" presStyleLbl="node1" presStyleIdx="6" presStyleCnt="12" custScaleX="149256" custScaleY="149256" custRadScaleRad="84612" custRadScaleInc="-2951">
        <dgm:presLayoutVars>
          <dgm:bulletEnabled val="1"/>
        </dgm:presLayoutVars>
      </dgm:prSet>
      <dgm:spPr/>
      <dgm:t>
        <a:bodyPr/>
        <a:lstStyle/>
        <a:p>
          <a:endParaRPr lang="en-US"/>
        </a:p>
      </dgm:t>
    </dgm:pt>
    <dgm:pt modelId="{69443D51-8A81-49BE-AD42-7ECB38E56C7A}" type="pres">
      <dgm:prSet presAssocID="{A533C864-AFA0-4BC4-B461-27BDD755C488}" presName="Name9" presStyleLbl="parChTrans1D2" presStyleIdx="7" presStyleCnt="12"/>
      <dgm:spPr/>
      <dgm:t>
        <a:bodyPr/>
        <a:lstStyle/>
        <a:p>
          <a:endParaRPr lang="en-US"/>
        </a:p>
      </dgm:t>
    </dgm:pt>
    <dgm:pt modelId="{C27AF9EA-7A98-4BD9-982D-3337A2AAD30D}" type="pres">
      <dgm:prSet presAssocID="{A533C864-AFA0-4BC4-B461-27BDD755C488}" presName="connTx" presStyleLbl="parChTrans1D2" presStyleIdx="7" presStyleCnt="12"/>
      <dgm:spPr/>
      <dgm:t>
        <a:bodyPr/>
        <a:lstStyle/>
        <a:p>
          <a:endParaRPr lang="en-US"/>
        </a:p>
      </dgm:t>
    </dgm:pt>
    <dgm:pt modelId="{25B8B7B3-A895-456A-B50E-27E9BEBCE5BC}" type="pres">
      <dgm:prSet presAssocID="{66175742-F886-4FFF-B9DE-8AB467914EA0}" presName="node" presStyleLbl="node1" presStyleIdx="7" presStyleCnt="12" custScaleX="130115" custScaleY="130115" custRadScaleRad="98735" custRadScaleInc="99006">
        <dgm:presLayoutVars>
          <dgm:bulletEnabled val="1"/>
        </dgm:presLayoutVars>
      </dgm:prSet>
      <dgm:spPr/>
      <dgm:t>
        <a:bodyPr/>
        <a:lstStyle/>
        <a:p>
          <a:endParaRPr lang="en-US"/>
        </a:p>
      </dgm:t>
    </dgm:pt>
    <dgm:pt modelId="{3A1D65C3-34A1-453D-80D8-81EBDC082341}" type="pres">
      <dgm:prSet presAssocID="{AC8A4E48-8B10-4606-B0A1-F3F4189B7376}" presName="Name9" presStyleLbl="parChTrans1D2" presStyleIdx="8" presStyleCnt="12"/>
      <dgm:spPr/>
      <dgm:t>
        <a:bodyPr/>
        <a:lstStyle/>
        <a:p>
          <a:endParaRPr lang="en-US"/>
        </a:p>
      </dgm:t>
    </dgm:pt>
    <dgm:pt modelId="{D991ED82-741B-4E1A-B052-9681FB5D0EF6}" type="pres">
      <dgm:prSet presAssocID="{AC8A4E48-8B10-4606-B0A1-F3F4189B7376}" presName="connTx" presStyleLbl="parChTrans1D2" presStyleIdx="8" presStyleCnt="12"/>
      <dgm:spPr/>
      <dgm:t>
        <a:bodyPr/>
        <a:lstStyle/>
        <a:p>
          <a:endParaRPr lang="en-US"/>
        </a:p>
      </dgm:t>
    </dgm:pt>
    <dgm:pt modelId="{C1F765B7-BEE5-4306-9F4E-AEDDC9B75664}" type="pres">
      <dgm:prSet presAssocID="{A93A14B4-742E-4C4B-8D32-DCCD8A841C75}" presName="node" presStyleLbl="node1" presStyleIdx="8" presStyleCnt="12" custScaleX="146808" custScaleY="146963" custRadScaleRad="167631" custRadScaleInc="43984">
        <dgm:presLayoutVars>
          <dgm:bulletEnabled val="1"/>
        </dgm:presLayoutVars>
      </dgm:prSet>
      <dgm:spPr/>
      <dgm:t>
        <a:bodyPr/>
        <a:lstStyle/>
        <a:p>
          <a:endParaRPr lang="en-US"/>
        </a:p>
      </dgm:t>
    </dgm:pt>
    <dgm:pt modelId="{EC1BB8F0-BC97-4BCA-A480-F4C73A5AD4FA}" type="pres">
      <dgm:prSet presAssocID="{D6A159F7-EE73-46ED-B371-A5EA9FB221D1}" presName="Name9" presStyleLbl="parChTrans1D2" presStyleIdx="9" presStyleCnt="12"/>
      <dgm:spPr/>
      <dgm:t>
        <a:bodyPr/>
        <a:lstStyle/>
        <a:p>
          <a:endParaRPr lang="en-US"/>
        </a:p>
      </dgm:t>
    </dgm:pt>
    <dgm:pt modelId="{EF91BF13-802C-4CFD-AE96-EB14AED31B42}" type="pres">
      <dgm:prSet presAssocID="{D6A159F7-EE73-46ED-B371-A5EA9FB221D1}" presName="connTx" presStyleLbl="parChTrans1D2" presStyleIdx="9" presStyleCnt="12"/>
      <dgm:spPr/>
      <dgm:t>
        <a:bodyPr/>
        <a:lstStyle/>
        <a:p>
          <a:endParaRPr lang="en-US"/>
        </a:p>
      </dgm:t>
    </dgm:pt>
    <dgm:pt modelId="{2CDF112F-CBD3-4053-AD9F-684EE49F761D}" type="pres">
      <dgm:prSet presAssocID="{082651F8-5AC0-4A1C-A81B-89D1294C79AD}" presName="node" presStyleLbl="node1" presStyleIdx="9" presStyleCnt="12" custScaleX="146027" custScaleY="146027" custRadScaleRad="133919" custRadScaleInc="41673">
        <dgm:presLayoutVars>
          <dgm:bulletEnabled val="1"/>
        </dgm:presLayoutVars>
      </dgm:prSet>
      <dgm:spPr/>
      <dgm:t>
        <a:bodyPr/>
        <a:lstStyle/>
        <a:p>
          <a:endParaRPr lang="en-US"/>
        </a:p>
      </dgm:t>
    </dgm:pt>
    <dgm:pt modelId="{EBD79861-1BD4-4699-82FF-8BBF81C2E0E7}" type="pres">
      <dgm:prSet presAssocID="{25A0C0BC-B5C8-4328-BBBC-67E854944078}" presName="Name9" presStyleLbl="parChTrans1D2" presStyleIdx="10" presStyleCnt="12"/>
      <dgm:spPr/>
      <dgm:t>
        <a:bodyPr/>
        <a:lstStyle/>
        <a:p>
          <a:endParaRPr lang="en-US"/>
        </a:p>
      </dgm:t>
    </dgm:pt>
    <dgm:pt modelId="{39402883-F750-450C-9E66-35961A397C9B}" type="pres">
      <dgm:prSet presAssocID="{25A0C0BC-B5C8-4328-BBBC-67E854944078}" presName="connTx" presStyleLbl="parChTrans1D2" presStyleIdx="10" presStyleCnt="12"/>
      <dgm:spPr/>
      <dgm:t>
        <a:bodyPr/>
        <a:lstStyle/>
        <a:p>
          <a:endParaRPr lang="en-US"/>
        </a:p>
      </dgm:t>
    </dgm:pt>
    <dgm:pt modelId="{69E868DF-430E-467C-9C00-DEC94D76F2A3}" type="pres">
      <dgm:prSet presAssocID="{049032E7-16A9-48DE-BF54-05ADCF43516A}" presName="node" presStyleLbl="node1" presStyleIdx="10" presStyleCnt="12" custScaleX="149172" custScaleY="149171" custRadScaleRad="169329" custRadScaleInc="-2187">
        <dgm:presLayoutVars>
          <dgm:bulletEnabled val="1"/>
        </dgm:presLayoutVars>
      </dgm:prSet>
      <dgm:spPr/>
      <dgm:t>
        <a:bodyPr/>
        <a:lstStyle/>
        <a:p>
          <a:endParaRPr lang="en-US"/>
        </a:p>
      </dgm:t>
    </dgm:pt>
    <dgm:pt modelId="{363EF695-B06D-428C-BA0D-074F0CEC352B}" type="pres">
      <dgm:prSet presAssocID="{B3403D25-4A30-4B9E-B65F-F5AFA12A0026}" presName="Name9" presStyleLbl="parChTrans1D2" presStyleIdx="11" presStyleCnt="12"/>
      <dgm:spPr/>
      <dgm:t>
        <a:bodyPr/>
        <a:lstStyle/>
        <a:p>
          <a:endParaRPr lang="en-US"/>
        </a:p>
      </dgm:t>
    </dgm:pt>
    <dgm:pt modelId="{A9E3E4E1-A317-4684-8E84-539CB7327E95}" type="pres">
      <dgm:prSet presAssocID="{B3403D25-4A30-4B9E-B65F-F5AFA12A0026}" presName="connTx" presStyleLbl="parChTrans1D2" presStyleIdx="11" presStyleCnt="12"/>
      <dgm:spPr/>
      <dgm:t>
        <a:bodyPr/>
        <a:lstStyle/>
        <a:p>
          <a:endParaRPr lang="en-US"/>
        </a:p>
      </dgm:t>
    </dgm:pt>
    <dgm:pt modelId="{7A15414B-0143-4C9A-8DD7-352C1BB8CC4F}" type="pres">
      <dgm:prSet presAssocID="{FAA866C5-9C21-4EF6-BD99-2ABE5E0BF1E2}" presName="node" presStyleLbl="node1" presStyleIdx="11" presStyleCnt="12" custScaleX="141042" custScaleY="141042" custRadScaleRad="107806" custRadScaleInc="-74320">
        <dgm:presLayoutVars>
          <dgm:bulletEnabled val="1"/>
        </dgm:presLayoutVars>
      </dgm:prSet>
      <dgm:spPr/>
      <dgm:t>
        <a:bodyPr/>
        <a:lstStyle/>
        <a:p>
          <a:endParaRPr lang="en-US"/>
        </a:p>
      </dgm:t>
    </dgm:pt>
  </dgm:ptLst>
  <dgm:cxnLst>
    <dgm:cxn modelId="{09202A88-FBFB-4259-84CA-471147FA2FC9}" type="presOf" srcId="{988D54F7-1F3C-4771-B4C0-0402052D57E8}" destId="{72E51F4B-9B52-4E75-B286-92CB60D33725}" srcOrd="0" destOrd="0" presId="urn:microsoft.com/office/officeart/2005/8/layout/radial1"/>
    <dgm:cxn modelId="{CA35A7AF-37C0-4977-9519-8EC14C996596}" type="presOf" srcId="{A93A14B4-742E-4C4B-8D32-DCCD8A841C75}" destId="{C1F765B7-BEE5-4306-9F4E-AEDDC9B75664}" srcOrd="0" destOrd="0" presId="urn:microsoft.com/office/officeart/2005/8/layout/radial1"/>
    <dgm:cxn modelId="{0C4016FC-BCCC-415D-A4CD-95421246BCD5}" type="presOf" srcId="{FAA866C5-9C21-4EF6-BD99-2ABE5E0BF1E2}" destId="{7A15414B-0143-4C9A-8DD7-352C1BB8CC4F}" srcOrd="0" destOrd="0" presId="urn:microsoft.com/office/officeart/2005/8/layout/radial1"/>
    <dgm:cxn modelId="{83B3827E-5577-4011-9D2C-F9CAB186F47C}" type="presOf" srcId="{D6D1E490-7DAB-45BF-B5FD-B4187AB3E253}" destId="{BB68DED0-0F37-45D1-BBBA-FFFD11F96FE1}" srcOrd="1" destOrd="0" presId="urn:microsoft.com/office/officeart/2005/8/layout/radial1"/>
    <dgm:cxn modelId="{B1CEB651-75F0-44B8-9C58-18432D82AF5B}" type="presOf" srcId="{30E8FFBD-435F-4107-A421-DC841CE97AB9}" destId="{0CDC468D-1D54-4951-A6DA-517470F8287B}" srcOrd="0" destOrd="0" presId="urn:microsoft.com/office/officeart/2005/8/layout/radial1"/>
    <dgm:cxn modelId="{58D21CC9-ACCC-49D1-99FE-1038EFC5190C}" srcId="{2D6A5E00-B373-4DCA-8871-CD0B74D423CA}" destId="{399F9A64-DDC5-4420-9CF0-4F4C25858D87}" srcOrd="3" destOrd="0" parTransId="{1E10CDDD-F8B7-496C-8FA4-117D5857B960}" sibTransId="{BE93CFB1-65E2-4871-B0A2-35AA0A0663F1}"/>
    <dgm:cxn modelId="{84426D6A-1438-4C67-9B85-4A37D689275F}" type="presOf" srcId="{13A825D5-2985-421B-A77E-6AB07CB8755B}" destId="{51A1A5C1-D421-4110-BE4D-34504737C871}" srcOrd="0" destOrd="0" presId="urn:microsoft.com/office/officeart/2005/8/layout/radial1"/>
    <dgm:cxn modelId="{C1066294-356D-42D3-BB1A-F76CFE6EF3C0}" type="presOf" srcId="{1E10CDDD-F8B7-496C-8FA4-117D5857B960}" destId="{A5073DC4-9CBF-4E2B-954F-A8389AA6D6BF}" srcOrd="0" destOrd="0" presId="urn:microsoft.com/office/officeart/2005/8/layout/radial1"/>
    <dgm:cxn modelId="{9B56054B-C2B8-4E9B-885E-7D523274169C}" type="presOf" srcId="{082651F8-5AC0-4A1C-A81B-89D1294C79AD}" destId="{2CDF112F-CBD3-4053-AD9F-684EE49F761D}" srcOrd="0" destOrd="0" presId="urn:microsoft.com/office/officeart/2005/8/layout/radial1"/>
    <dgm:cxn modelId="{E9EB97CC-96FA-477E-89A4-8376B82759F0}" type="presOf" srcId="{3B59AE63-CA7F-4D6B-AE66-B6898F5CD87D}" destId="{C261552A-E416-4735-8C42-B3070C91C555}" srcOrd="0" destOrd="0" presId="urn:microsoft.com/office/officeart/2005/8/layout/radial1"/>
    <dgm:cxn modelId="{ABF4F28D-2A8B-46FA-A56F-DD4EDCCC286C}" type="presOf" srcId="{AC8A4E48-8B10-4606-B0A1-F3F4189B7376}" destId="{3A1D65C3-34A1-453D-80D8-81EBDC082341}" srcOrd="0" destOrd="0" presId="urn:microsoft.com/office/officeart/2005/8/layout/radial1"/>
    <dgm:cxn modelId="{3A24A1B2-FEAA-40F6-97E6-D8B5114D68ED}" type="presOf" srcId="{25A0C0BC-B5C8-4328-BBBC-67E854944078}" destId="{39402883-F750-450C-9E66-35961A397C9B}" srcOrd="1" destOrd="0" presId="urn:microsoft.com/office/officeart/2005/8/layout/radial1"/>
    <dgm:cxn modelId="{EB769B97-5620-4D61-AD87-EBD831271775}" srcId="{2D6A5E00-B373-4DCA-8871-CD0B74D423CA}" destId="{13A825D5-2985-421B-A77E-6AB07CB8755B}" srcOrd="5" destOrd="0" parTransId="{988D54F7-1F3C-4771-B4C0-0402052D57E8}" sibTransId="{ED78A35B-F9D4-4CC6-AB38-173F7311297A}"/>
    <dgm:cxn modelId="{BB243143-4855-47CB-8327-A1CECFCC0DF0}" type="presOf" srcId="{1E10CDDD-F8B7-496C-8FA4-117D5857B960}" destId="{80D4611C-6874-46CD-A681-5BF12F6EF1C6}" srcOrd="1" destOrd="0" presId="urn:microsoft.com/office/officeart/2005/8/layout/radial1"/>
    <dgm:cxn modelId="{04468A99-4809-4C22-9D5D-078CF2F58963}" type="presOf" srcId="{A533C864-AFA0-4BC4-B461-27BDD755C488}" destId="{69443D51-8A81-49BE-AD42-7ECB38E56C7A}" srcOrd="0" destOrd="0" presId="urn:microsoft.com/office/officeart/2005/8/layout/radial1"/>
    <dgm:cxn modelId="{C712E487-33E1-4934-9DC0-C6B1374DF1E5}" srcId="{2D6A5E00-B373-4DCA-8871-CD0B74D423CA}" destId="{E78B1EA8-A772-4B60-8C0B-2B424181D0C1}" srcOrd="4" destOrd="0" parTransId="{3E49569B-85AB-40C5-8B5B-FA6819ACDCAC}" sibTransId="{626283FD-6B6D-4F1C-816E-C4C5DDB2A421}"/>
    <dgm:cxn modelId="{2FC2E2DD-7FF3-4283-A1A7-BD8AE5670A29}" srcId="{2D6A5E00-B373-4DCA-8871-CD0B74D423CA}" destId="{66175742-F886-4FFF-B9DE-8AB467914EA0}" srcOrd="7" destOrd="0" parTransId="{A533C864-AFA0-4BC4-B461-27BDD755C488}" sibTransId="{BC708001-C030-4A2A-8DC5-0F4E0CF195B7}"/>
    <dgm:cxn modelId="{77CCD914-005A-4063-8D33-9A3A2C3B9350}" type="presOf" srcId="{399F9A64-DDC5-4420-9CF0-4F4C25858D87}" destId="{BAB13BA5-ECB9-4EE2-8FA9-2F3952CBA190}" srcOrd="0" destOrd="0" presId="urn:microsoft.com/office/officeart/2005/8/layout/radial1"/>
    <dgm:cxn modelId="{1B13B285-E071-4243-A9E9-F6A5290B3849}" type="presOf" srcId="{3E49569B-85AB-40C5-8B5B-FA6819ACDCAC}" destId="{475E273B-4B06-46F1-B016-EBB46D74F86A}" srcOrd="0" destOrd="0" presId="urn:microsoft.com/office/officeart/2005/8/layout/radial1"/>
    <dgm:cxn modelId="{3F98E696-2733-478C-843D-36025A1A61E7}" type="presOf" srcId="{954F46F4-2536-48C8-8D13-92D5703FBB01}" destId="{429A1F92-B65C-40FA-9318-81EE23E14282}" srcOrd="0" destOrd="0" presId="urn:microsoft.com/office/officeart/2005/8/layout/radial1"/>
    <dgm:cxn modelId="{ED287F4F-447F-47EC-B886-C811C45D0BFC}" type="presOf" srcId="{66175742-F886-4FFF-B9DE-8AB467914EA0}" destId="{25B8B7B3-A895-456A-B50E-27E9BEBCE5BC}" srcOrd="0" destOrd="0" presId="urn:microsoft.com/office/officeart/2005/8/layout/radial1"/>
    <dgm:cxn modelId="{C7A91735-F393-44FD-8360-24D7601FD400}" type="presOf" srcId="{A533C864-AFA0-4BC4-B461-27BDD755C488}" destId="{C27AF9EA-7A98-4BD9-982D-3337A2AAD30D}" srcOrd="1" destOrd="0" presId="urn:microsoft.com/office/officeart/2005/8/layout/radial1"/>
    <dgm:cxn modelId="{B15C5545-FFF0-4E46-B20D-5B85193857F9}" srcId="{2D6A5E00-B373-4DCA-8871-CD0B74D423CA}" destId="{A93A14B4-742E-4C4B-8D32-DCCD8A841C75}" srcOrd="8" destOrd="0" parTransId="{AC8A4E48-8B10-4606-B0A1-F3F4189B7376}" sibTransId="{74E63D60-014B-426B-B68C-679F8AB40A7C}"/>
    <dgm:cxn modelId="{178157EE-AEEC-4A42-BBF7-0855F7B2BAC4}" srcId="{2D6A5E00-B373-4DCA-8871-CD0B74D423CA}" destId="{FAA866C5-9C21-4EF6-BD99-2ABE5E0BF1E2}" srcOrd="11" destOrd="0" parTransId="{B3403D25-4A30-4B9E-B65F-F5AFA12A0026}" sibTransId="{BD20A15C-DFB5-4971-8D25-DBDB4ABAECDE}"/>
    <dgm:cxn modelId="{CFCF6F1B-2F4E-4C1F-83D7-D061C6E6D616}" type="presOf" srcId="{988D54F7-1F3C-4771-B4C0-0402052D57E8}" destId="{2CB83493-DFE7-4CB3-A4C6-1456E5630F50}" srcOrd="1" destOrd="0" presId="urn:microsoft.com/office/officeart/2005/8/layout/radial1"/>
    <dgm:cxn modelId="{E2EF3E78-E913-4792-9746-10FEE0AD574C}" type="presOf" srcId="{25A0C0BC-B5C8-4328-BBBC-67E854944078}" destId="{EBD79861-1BD4-4699-82FF-8BBF81C2E0E7}" srcOrd="0" destOrd="0" presId="urn:microsoft.com/office/officeart/2005/8/layout/radial1"/>
    <dgm:cxn modelId="{3940E437-9508-435C-BD14-0D556C7DC495}" type="presOf" srcId="{D4511DFF-C505-4E4A-A188-3796A0AB931B}" destId="{D7D75D54-23BA-41C4-BB86-39E313A31EC0}" srcOrd="0" destOrd="0" presId="urn:microsoft.com/office/officeart/2005/8/layout/radial1"/>
    <dgm:cxn modelId="{9E17AE0F-E4DC-466B-84A0-B5AFD9F1D7A0}" srcId="{2D6A5E00-B373-4DCA-8871-CD0B74D423CA}" destId="{30E8FFBD-435F-4107-A421-DC841CE97AB9}" srcOrd="2" destOrd="0" parTransId="{094F2F09-3792-44DE-8EE0-7DCDFD1B4940}" sibTransId="{A501A407-C2E2-41C9-8292-EC6397705F8E}"/>
    <dgm:cxn modelId="{B752767F-11BE-434A-A0EE-7AD7AEB2C6E8}" type="presOf" srcId="{D6D1E490-7DAB-45BF-B5FD-B4187AB3E253}" destId="{26180157-AA03-4A6C-AFAC-994EE830C3B2}" srcOrd="0" destOrd="0" presId="urn:microsoft.com/office/officeart/2005/8/layout/radial1"/>
    <dgm:cxn modelId="{03AE8B1B-D7F5-4DF9-A61F-0A50DF7ADC70}" srcId="{2D6A5E00-B373-4DCA-8871-CD0B74D423CA}" destId="{6D9B0E6E-14D4-4A7E-A1F5-16E229C6E6AC}" srcOrd="1" destOrd="0" parTransId="{954F46F4-2536-48C8-8D13-92D5703FBB01}" sibTransId="{79B4BC6E-AC40-4B17-AEAB-DC871457A28E}"/>
    <dgm:cxn modelId="{D414B25C-1853-46E2-9420-A26CBAA4EAA0}" type="presOf" srcId="{D6A159F7-EE73-46ED-B371-A5EA9FB221D1}" destId="{EC1BB8F0-BC97-4BCA-A480-F4C73A5AD4FA}" srcOrd="0" destOrd="0" presId="urn:microsoft.com/office/officeart/2005/8/layout/radial1"/>
    <dgm:cxn modelId="{427A85D8-C20B-4A95-A71E-2177BFA4C4CB}" type="presOf" srcId="{AC8A4E48-8B10-4606-B0A1-F3F4189B7376}" destId="{D991ED82-741B-4E1A-B052-9681FB5D0EF6}" srcOrd="1" destOrd="0" presId="urn:microsoft.com/office/officeart/2005/8/layout/radial1"/>
    <dgm:cxn modelId="{5EDC76BE-292A-4121-93DE-2ED1A33DA433}" srcId="{2D6A5E00-B373-4DCA-8871-CD0B74D423CA}" destId="{082651F8-5AC0-4A1C-A81B-89D1294C79AD}" srcOrd="9" destOrd="0" parTransId="{D6A159F7-EE73-46ED-B371-A5EA9FB221D1}" sibTransId="{F78CC776-EC07-4135-A9C7-4F570D786C79}"/>
    <dgm:cxn modelId="{67672E16-B6CB-4EC8-8019-09884961CE37}" type="presOf" srcId="{BE178EDC-9167-46C6-949B-CE333D079849}" destId="{0247F035-7F8D-449F-BAAD-C197089CCD2C}" srcOrd="1" destOrd="0" presId="urn:microsoft.com/office/officeart/2005/8/layout/radial1"/>
    <dgm:cxn modelId="{D82ECF1E-E459-45B7-AC3F-3AE4DC192AD3}" type="presOf" srcId="{12434DD9-EAF2-4984-B4CB-A76BCBF3183A}" destId="{AAC3876E-A01E-4150-8D8D-646B6DC15E19}" srcOrd="0" destOrd="0" presId="urn:microsoft.com/office/officeart/2005/8/layout/radial1"/>
    <dgm:cxn modelId="{DA9655C1-764A-4B83-8FE3-3CCBB48EEF49}" type="presOf" srcId="{6D9B0E6E-14D4-4A7E-A1F5-16E229C6E6AC}" destId="{6C0CAFA9-F26A-4222-9391-1C3D9BBCDBF7}" srcOrd="0" destOrd="0" presId="urn:microsoft.com/office/officeart/2005/8/layout/radial1"/>
    <dgm:cxn modelId="{E575B116-2442-459D-8B9C-A3CC907E6096}" type="presOf" srcId="{954F46F4-2536-48C8-8D13-92D5703FBB01}" destId="{1171EF81-E07A-4F46-A401-217746FF9189}" srcOrd="1" destOrd="0" presId="urn:microsoft.com/office/officeart/2005/8/layout/radial1"/>
    <dgm:cxn modelId="{FA7040FD-AE71-4E21-B70A-1B737928EE8E}" type="presOf" srcId="{3E49569B-85AB-40C5-8B5B-FA6819ACDCAC}" destId="{E7F543F6-BFD2-4B43-9AD8-5843DBDA44AD}" srcOrd="1" destOrd="0" presId="urn:microsoft.com/office/officeart/2005/8/layout/radial1"/>
    <dgm:cxn modelId="{74B3B856-2184-4A42-909B-38A3F455E278}" srcId="{2D6A5E00-B373-4DCA-8871-CD0B74D423CA}" destId="{3B59AE63-CA7F-4D6B-AE66-B6898F5CD87D}" srcOrd="6" destOrd="0" parTransId="{D6D1E490-7DAB-45BF-B5FD-B4187AB3E253}" sibTransId="{3E142100-69D0-4972-9C20-C743B0DF9C33}"/>
    <dgm:cxn modelId="{0A7CC5D8-75F2-41CD-8A85-3A05F64FC665}" type="presOf" srcId="{BE178EDC-9167-46C6-949B-CE333D079849}" destId="{F91A0D0F-5449-41F7-85DE-F96AFD1A1621}" srcOrd="0" destOrd="0" presId="urn:microsoft.com/office/officeart/2005/8/layout/radial1"/>
    <dgm:cxn modelId="{E84FB6A0-8622-4E7A-B03C-62DC34698525}" srcId="{2D6A5E00-B373-4DCA-8871-CD0B74D423CA}" destId="{12434DD9-EAF2-4984-B4CB-A76BCBF3183A}" srcOrd="0" destOrd="0" parTransId="{BE178EDC-9167-46C6-949B-CE333D079849}" sibTransId="{9BB78C3A-6F30-4B1A-9E7F-6E38F560D30A}"/>
    <dgm:cxn modelId="{5CEC01C3-2296-4EDB-AA7D-209B4058A68D}" type="presOf" srcId="{094F2F09-3792-44DE-8EE0-7DCDFD1B4940}" destId="{B2C331B0-0BF1-4455-A80D-D6F8F3B82917}" srcOrd="0" destOrd="0" presId="urn:microsoft.com/office/officeart/2005/8/layout/radial1"/>
    <dgm:cxn modelId="{6EDD38E4-FB4B-41B4-8CE3-DC71A2842ACB}" type="presOf" srcId="{2D6A5E00-B373-4DCA-8871-CD0B74D423CA}" destId="{A1F21651-663F-431F-861A-F3ABF0A70DDB}" srcOrd="0" destOrd="0" presId="urn:microsoft.com/office/officeart/2005/8/layout/radial1"/>
    <dgm:cxn modelId="{180BF95B-E1B7-4247-BE96-4F8CC8391F7B}" type="presOf" srcId="{D6A159F7-EE73-46ED-B371-A5EA9FB221D1}" destId="{EF91BF13-802C-4CFD-AE96-EB14AED31B42}" srcOrd="1" destOrd="0" presId="urn:microsoft.com/office/officeart/2005/8/layout/radial1"/>
    <dgm:cxn modelId="{86083D61-4E18-4E04-BB2E-8F665B7185FA}" type="presOf" srcId="{E78B1EA8-A772-4B60-8C0B-2B424181D0C1}" destId="{9FFFECE5-4FC3-4CF4-AB56-539D2CC33084}" srcOrd="0" destOrd="0" presId="urn:microsoft.com/office/officeart/2005/8/layout/radial1"/>
    <dgm:cxn modelId="{F70610E2-052B-4B7B-8E8F-8F83F2FA74D9}" srcId="{D4511DFF-C505-4E4A-A188-3796A0AB931B}" destId="{2D6A5E00-B373-4DCA-8871-CD0B74D423CA}" srcOrd="0" destOrd="0" parTransId="{BF7AA636-3063-47E3-B471-3BAF4DBEB14E}" sibTransId="{C75D816B-324D-4A8B-AD79-4631E0CD83A0}"/>
    <dgm:cxn modelId="{F15FEFC2-9A4C-46AA-A3F3-410732608BB1}" srcId="{2D6A5E00-B373-4DCA-8871-CD0B74D423CA}" destId="{049032E7-16A9-48DE-BF54-05ADCF43516A}" srcOrd="10" destOrd="0" parTransId="{25A0C0BC-B5C8-4328-BBBC-67E854944078}" sibTransId="{72D2DC74-1759-4B3C-8B34-E1E0D489B99F}"/>
    <dgm:cxn modelId="{36A72E35-01EF-4D9E-9BA1-6771C3428F16}" type="presOf" srcId="{049032E7-16A9-48DE-BF54-05ADCF43516A}" destId="{69E868DF-430E-467C-9C00-DEC94D76F2A3}" srcOrd="0" destOrd="0" presId="urn:microsoft.com/office/officeart/2005/8/layout/radial1"/>
    <dgm:cxn modelId="{0430B9FA-EA0D-41C4-B87C-B66DD8ADCFCB}" type="presOf" srcId="{B3403D25-4A30-4B9E-B65F-F5AFA12A0026}" destId="{A9E3E4E1-A317-4684-8E84-539CB7327E95}" srcOrd="1" destOrd="0" presId="urn:microsoft.com/office/officeart/2005/8/layout/radial1"/>
    <dgm:cxn modelId="{0AAB1FA7-2A0E-4C35-B4DE-89E046831FAB}" type="presOf" srcId="{B3403D25-4A30-4B9E-B65F-F5AFA12A0026}" destId="{363EF695-B06D-428C-BA0D-074F0CEC352B}" srcOrd="0" destOrd="0" presId="urn:microsoft.com/office/officeart/2005/8/layout/radial1"/>
    <dgm:cxn modelId="{F3E39C36-BFBE-4751-A598-DF947E5A5764}" type="presOf" srcId="{094F2F09-3792-44DE-8EE0-7DCDFD1B4940}" destId="{080382C7-9181-45F7-954C-953CBF70BECF}" srcOrd="1" destOrd="0" presId="urn:microsoft.com/office/officeart/2005/8/layout/radial1"/>
    <dgm:cxn modelId="{9AC31E1A-5799-42D0-833D-127DE246CF18}" type="presParOf" srcId="{D7D75D54-23BA-41C4-BB86-39E313A31EC0}" destId="{A1F21651-663F-431F-861A-F3ABF0A70DDB}" srcOrd="0" destOrd="0" presId="urn:microsoft.com/office/officeart/2005/8/layout/radial1"/>
    <dgm:cxn modelId="{E66EE00E-54C1-4520-A3EB-2A9888728E34}" type="presParOf" srcId="{D7D75D54-23BA-41C4-BB86-39E313A31EC0}" destId="{F91A0D0F-5449-41F7-85DE-F96AFD1A1621}" srcOrd="1" destOrd="0" presId="urn:microsoft.com/office/officeart/2005/8/layout/radial1"/>
    <dgm:cxn modelId="{31648A88-5905-405D-827D-A24C89F127D6}" type="presParOf" srcId="{F91A0D0F-5449-41F7-85DE-F96AFD1A1621}" destId="{0247F035-7F8D-449F-BAAD-C197089CCD2C}" srcOrd="0" destOrd="0" presId="urn:microsoft.com/office/officeart/2005/8/layout/radial1"/>
    <dgm:cxn modelId="{0FEEFB73-10F2-4054-9DE2-496D56D874BF}" type="presParOf" srcId="{D7D75D54-23BA-41C4-BB86-39E313A31EC0}" destId="{AAC3876E-A01E-4150-8D8D-646B6DC15E19}" srcOrd="2" destOrd="0" presId="urn:microsoft.com/office/officeart/2005/8/layout/radial1"/>
    <dgm:cxn modelId="{2F85AFA4-55A3-4275-BCD3-AB910D2C9331}" type="presParOf" srcId="{D7D75D54-23BA-41C4-BB86-39E313A31EC0}" destId="{429A1F92-B65C-40FA-9318-81EE23E14282}" srcOrd="3" destOrd="0" presId="urn:microsoft.com/office/officeart/2005/8/layout/radial1"/>
    <dgm:cxn modelId="{64076817-F819-4DA1-B1EC-490134399969}" type="presParOf" srcId="{429A1F92-B65C-40FA-9318-81EE23E14282}" destId="{1171EF81-E07A-4F46-A401-217746FF9189}" srcOrd="0" destOrd="0" presId="urn:microsoft.com/office/officeart/2005/8/layout/radial1"/>
    <dgm:cxn modelId="{EFE64D3B-9829-48FF-8C69-D917CFD5A93A}" type="presParOf" srcId="{D7D75D54-23BA-41C4-BB86-39E313A31EC0}" destId="{6C0CAFA9-F26A-4222-9391-1C3D9BBCDBF7}" srcOrd="4" destOrd="0" presId="urn:microsoft.com/office/officeart/2005/8/layout/radial1"/>
    <dgm:cxn modelId="{0CB487BA-26BC-4BF0-A5C0-6BEEE3239480}" type="presParOf" srcId="{D7D75D54-23BA-41C4-BB86-39E313A31EC0}" destId="{B2C331B0-0BF1-4455-A80D-D6F8F3B82917}" srcOrd="5" destOrd="0" presId="urn:microsoft.com/office/officeart/2005/8/layout/radial1"/>
    <dgm:cxn modelId="{AFFEC947-D986-4FFE-B064-4B602CE19271}" type="presParOf" srcId="{B2C331B0-0BF1-4455-A80D-D6F8F3B82917}" destId="{080382C7-9181-45F7-954C-953CBF70BECF}" srcOrd="0" destOrd="0" presId="urn:microsoft.com/office/officeart/2005/8/layout/radial1"/>
    <dgm:cxn modelId="{9081F416-6BC1-42C1-B6E8-7FCEFACF99BD}" type="presParOf" srcId="{D7D75D54-23BA-41C4-BB86-39E313A31EC0}" destId="{0CDC468D-1D54-4951-A6DA-517470F8287B}" srcOrd="6" destOrd="0" presId="urn:microsoft.com/office/officeart/2005/8/layout/radial1"/>
    <dgm:cxn modelId="{D3A42380-F58F-4004-B0A1-F99D7C223661}" type="presParOf" srcId="{D7D75D54-23BA-41C4-BB86-39E313A31EC0}" destId="{A5073DC4-9CBF-4E2B-954F-A8389AA6D6BF}" srcOrd="7" destOrd="0" presId="urn:microsoft.com/office/officeart/2005/8/layout/radial1"/>
    <dgm:cxn modelId="{8B0F4270-554D-4D2A-BEDD-681442686F55}" type="presParOf" srcId="{A5073DC4-9CBF-4E2B-954F-A8389AA6D6BF}" destId="{80D4611C-6874-46CD-A681-5BF12F6EF1C6}" srcOrd="0" destOrd="0" presId="urn:microsoft.com/office/officeart/2005/8/layout/radial1"/>
    <dgm:cxn modelId="{A7B808A9-88DA-4899-A15C-38CF40AE2FD2}" type="presParOf" srcId="{D7D75D54-23BA-41C4-BB86-39E313A31EC0}" destId="{BAB13BA5-ECB9-4EE2-8FA9-2F3952CBA190}" srcOrd="8" destOrd="0" presId="urn:microsoft.com/office/officeart/2005/8/layout/radial1"/>
    <dgm:cxn modelId="{192AE16B-3B64-41DC-B820-E0D664D21DB8}" type="presParOf" srcId="{D7D75D54-23BA-41C4-BB86-39E313A31EC0}" destId="{475E273B-4B06-46F1-B016-EBB46D74F86A}" srcOrd="9" destOrd="0" presId="urn:microsoft.com/office/officeart/2005/8/layout/radial1"/>
    <dgm:cxn modelId="{BF3323EA-D009-44EA-A05C-DAABD83F9D83}" type="presParOf" srcId="{475E273B-4B06-46F1-B016-EBB46D74F86A}" destId="{E7F543F6-BFD2-4B43-9AD8-5843DBDA44AD}" srcOrd="0" destOrd="0" presId="urn:microsoft.com/office/officeart/2005/8/layout/radial1"/>
    <dgm:cxn modelId="{D381935D-A380-40D4-8EBB-F91EC6A1F630}" type="presParOf" srcId="{D7D75D54-23BA-41C4-BB86-39E313A31EC0}" destId="{9FFFECE5-4FC3-4CF4-AB56-539D2CC33084}" srcOrd="10" destOrd="0" presId="urn:microsoft.com/office/officeart/2005/8/layout/radial1"/>
    <dgm:cxn modelId="{3674B259-4A10-4B07-85A8-CA32B528A03B}" type="presParOf" srcId="{D7D75D54-23BA-41C4-BB86-39E313A31EC0}" destId="{72E51F4B-9B52-4E75-B286-92CB60D33725}" srcOrd="11" destOrd="0" presId="urn:microsoft.com/office/officeart/2005/8/layout/radial1"/>
    <dgm:cxn modelId="{6CDA0BA7-F6EC-42F9-A4F9-E302D876ECE1}" type="presParOf" srcId="{72E51F4B-9B52-4E75-B286-92CB60D33725}" destId="{2CB83493-DFE7-4CB3-A4C6-1456E5630F50}" srcOrd="0" destOrd="0" presId="urn:microsoft.com/office/officeart/2005/8/layout/radial1"/>
    <dgm:cxn modelId="{D8292A21-8AAD-42D4-BC09-993D6F4FC926}" type="presParOf" srcId="{D7D75D54-23BA-41C4-BB86-39E313A31EC0}" destId="{51A1A5C1-D421-4110-BE4D-34504737C871}" srcOrd="12" destOrd="0" presId="urn:microsoft.com/office/officeart/2005/8/layout/radial1"/>
    <dgm:cxn modelId="{BFF3CA2A-E91C-419B-A4B0-D08A9FE1D984}" type="presParOf" srcId="{D7D75D54-23BA-41C4-BB86-39E313A31EC0}" destId="{26180157-AA03-4A6C-AFAC-994EE830C3B2}" srcOrd="13" destOrd="0" presId="urn:microsoft.com/office/officeart/2005/8/layout/radial1"/>
    <dgm:cxn modelId="{DD4C3A86-CA14-4D57-8140-14A90FE01796}" type="presParOf" srcId="{26180157-AA03-4A6C-AFAC-994EE830C3B2}" destId="{BB68DED0-0F37-45D1-BBBA-FFFD11F96FE1}" srcOrd="0" destOrd="0" presId="urn:microsoft.com/office/officeart/2005/8/layout/radial1"/>
    <dgm:cxn modelId="{14C296D7-D883-46B5-BB0A-3E3F482574BA}" type="presParOf" srcId="{D7D75D54-23BA-41C4-BB86-39E313A31EC0}" destId="{C261552A-E416-4735-8C42-B3070C91C555}" srcOrd="14" destOrd="0" presId="urn:microsoft.com/office/officeart/2005/8/layout/radial1"/>
    <dgm:cxn modelId="{DE6EE7B7-F4AA-4A2A-BF96-8037694AB1E2}" type="presParOf" srcId="{D7D75D54-23BA-41C4-BB86-39E313A31EC0}" destId="{69443D51-8A81-49BE-AD42-7ECB38E56C7A}" srcOrd="15" destOrd="0" presId="urn:microsoft.com/office/officeart/2005/8/layout/radial1"/>
    <dgm:cxn modelId="{4026105E-C1A9-41F6-90AB-EFC5CA859E5E}" type="presParOf" srcId="{69443D51-8A81-49BE-AD42-7ECB38E56C7A}" destId="{C27AF9EA-7A98-4BD9-982D-3337A2AAD30D}" srcOrd="0" destOrd="0" presId="urn:microsoft.com/office/officeart/2005/8/layout/radial1"/>
    <dgm:cxn modelId="{BF5F654E-584B-454D-94CA-401841790DED}" type="presParOf" srcId="{D7D75D54-23BA-41C4-BB86-39E313A31EC0}" destId="{25B8B7B3-A895-456A-B50E-27E9BEBCE5BC}" srcOrd="16" destOrd="0" presId="urn:microsoft.com/office/officeart/2005/8/layout/radial1"/>
    <dgm:cxn modelId="{583EB5C3-8649-4AD8-B8A2-0934C4284273}" type="presParOf" srcId="{D7D75D54-23BA-41C4-BB86-39E313A31EC0}" destId="{3A1D65C3-34A1-453D-80D8-81EBDC082341}" srcOrd="17" destOrd="0" presId="urn:microsoft.com/office/officeart/2005/8/layout/radial1"/>
    <dgm:cxn modelId="{A12C1CF7-443F-48A8-B4F3-37B978471BC7}" type="presParOf" srcId="{3A1D65C3-34A1-453D-80D8-81EBDC082341}" destId="{D991ED82-741B-4E1A-B052-9681FB5D0EF6}" srcOrd="0" destOrd="0" presId="urn:microsoft.com/office/officeart/2005/8/layout/radial1"/>
    <dgm:cxn modelId="{605E74EA-5643-48CA-9728-1BC3C44D859B}" type="presParOf" srcId="{D7D75D54-23BA-41C4-BB86-39E313A31EC0}" destId="{C1F765B7-BEE5-4306-9F4E-AEDDC9B75664}" srcOrd="18" destOrd="0" presId="urn:microsoft.com/office/officeart/2005/8/layout/radial1"/>
    <dgm:cxn modelId="{7E97659A-51C7-4EDA-A151-9BDB01A2AF79}" type="presParOf" srcId="{D7D75D54-23BA-41C4-BB86-39E313A31EC0}" destId="{EC1BB8F0-BC97-4BCA-A480-F4C73A5AD4FA}" srcOrd="19" destOrd="0" presId="urn:microsoft.com/office/officeart/2005/8/layout/radial1"/>
    <dgm:cxn modelId="{BDC6C82E-BDF4-4B60-9DE5-6B7B75CAF73A}" type="presParOf" srcId="{EC1BB8F0-BC97-4BCA-A480-F4C73A5AD4FA}" destId="{EF91BF13-802C-4CFD-AE96-EB14AED31B42}" srcOrd="0" destOrd="0" presId="urn:microsoft.com/office/officeart/2005/8/layout/radial1"/>
    <dgm:cxn modelId="{5B253828-C97E-4386-855F-DFB13FBB4B40}" type="presParOf" srcId="{D7D75D54-23BA-41C4-BB86-39E313A31EC0}" destId="{2CDF112F-CBD3-4053-AD9F-684EE49F761D}" srcOrd="20" destOrd="0" presId="urn:microsoft.com/office/officeart/2005/8/layout/radial1"/>
    <dgm:cxn modelId="{0D7A85EC-510A-4653-B20C-46D5557F824C}" type="presParOf" srcId="{D7D75D54-23BA-41C4-BB86-39E313A31EC0}" destId="{EBD79861-1BD4-4699-82FF-8BBF81C2E0E7}" srcOrd="21" destOrd="0" presId="urn:microsoft.com/office/officeart/2005/8/layout/radial1"/>
    <dgm:cxn modelId="{5348FA61-EC22-4E9E-B56F-5101C9E561A0}" type="presParOf" srcId="{EBD79861-1BD4-4699-82FF-8BBF81C2E0E7}" destId="{39402883-F750-450C-9E66-35961A397C9B}" srcOrd="0" destOrd="0" presId="urn:microsoft.com/office/officeart/2005/8/layout/radial1"/>
    <dgm:cxn modelId="{6D3552F1-A3FD-4432-A3A2-C50BA06CE55D}" type="presParOf" srcId="{D7D75D54-23BA-41C4-BB86-39E313A31EC0}" destId="{69E868DF-430E-467C-9C00-DEC94D76F2A3}" srcOrd="22" destOrd="0" presId="urn:microsoft.com/office/officeart/2005/8/layout/radial1"/>
    <dgm:cxn modelId="{42D8D876-EFAA-4290-A778-B438D0660331}" type="presParOf" srcId="{D7D75D54-23BA-41C4-BB86-39E313A31EC0}" destId="{363EF695-B06D-428C-BA0D-074F0CEC352B}" srcOrd="23" destOrd="0" presId="urn:microsoft.com/office/officeart/2005/8/layout/radial1"/>
    <dgm:cxn modelId="{B2901795-E422-4E11-8B15-98689BAF4E29}" type="presParOf" srcId="{363EF695-B06D-428C-BA0D-074F0CEC352B}" destId="{A9E3E4E1-A317-4684-8E84-539CB7327E95}" srcOrd="0" destOrd="0" presId="urn:microsoft.com/office/officeart/2005/8/layout/radial1"/>
    <dgm:cxn modelId="{C0213991-DA52-4BCE-83E8-8E542751364F}" type="presParOf" srcId="{D7D75D54-23BA-41C4-BB86-39E313A31EC0}" destId="{7A15414B-0143-4C9A-8DD7-352C1BB8CC4F}" srcOrd="2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896270-AE8D-4D62-9074-5E1D3AF75F46}"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4B1E9455-7675-4AA2-B38A-EC3714D289D2}">
      <dgm:prSet phldrT="[Text]"/>
      <dgm:spPr/>
      <dgm:t>
        <a:bodyPr/>
        <a:lstStyle/>
        <a:p>
          <a:r>
            <a:rPr lang="en-US" dirty="0"/>
            <a:t>82 Math</a:t>
          </a:r>
        </a:p>
      </dgm:t>
    </dgm:pt>
    <dgm:pt modelId="{67731D57-981A-453F-9C20-97B70B6F7692}" type="parTrans" cxnId="{2FEED3C5-82CF-4B64-B6CD-2B03565FB374}">
      <dgm:prSet/>
      <dgm:spPr/>
      <dgm:t>
        <a:bodyPr/>
        <a:lstStyle/>
        <a:p>
          <a:endParaRPr lang="en-US"/>
        </a:p>
      </dgm:t>
    </dgm:pt>
    <dgm:pt modelId="{03E38556-96A3-439A-993A-D4848F4A94BD}" type="sibTrans" cxnId="{2FEED3C5-82CF-4B64-B6CD-2B03565FB374}">
      <dgm:prSet/>
      <dgm:spPr/>
      <dgm:t>
        <a:bodyPr/>
        <a:lstStyle/>
        <a:p>
          <a:endParaRPr lang="en-US"/>
        </a:p>
      </dgm:t>
    </dgm:pt>
    <dgm:pt modelId="{081EB702-5CE0-4A5F-B8E3-829C7A4441EF}">
      <dgm:prSet phldrT="[Text]"/>
      <dgm:spPr/>
      <dgm:t>
        <a:bodyPr/>
        <a:lstStyle/>
        <a:p>
          <a:r>
            <a:rPr lang="en-US" dirty="0"/>
            <a:t>24 English</a:t>
          </a:r>
        </a:p>
      </dgm:t>
    </dgm:pt>
    <dgm:pt modelId="{CBC2447E-DB15-4F83-BBBC-A991380D535C}" type="parTrans" cxnId="{873501B6-609F-4121-83CF-5B3329695191}">
      <dgm:prSet/>
      <dgm:spPr/>
      <dgm:t>
        <a:bodyPr/>
        <a:lstStyle/>
        <a:p>
          <a:endParaRPr lang="en-US"/>
        </a:p>
      </dgm:t>
    </dgm:pt>
    <dgm:pt modelId="{FC6078B7-CDCF-49A3-8341-041F5D257352}" type="sibTrans" cxnId="{873501B6-609F-4121-83CF-5B3329695191}">
      <dgm:prSet/>
      <dgm:spPr/>
      <dgm:t>
        <a:bodyPr/>
        <a:lstStyle/>
        <a:p>
          <a:endParaRPr lang="en-US"/>
        </a:p>
      </dgm:t>
    </dgm:pt>
    <dgm:pt modelId="{29BBBEAE-878E-4844-A845-3E4ACF952716}" type="pres">
      <dgm:prSet presAssocID="{5C896270-AE8D-4D62-9074-5E1D3AF75F46}" presName="composite" presStyleCnt="0">
        <dgm:presLayoutVars>
          <dgm:chMax val="5"/>
          <dgm:dir/>
          <dgm:animLvl val="ctr"/>
          <dgm:resizeHandles val="exact"/>
        </dgm:presLayoutVars>
      </dgm:prSet>
      <dgm:spPr/>
      <dgm:t>
        <a:bodyPr/>
        <a:lstStyle/>
        <a:p>
          <a:endParaRPr lang="en-US"/>
        </a:p>
      </dgm:t>
    </dgm:pt>
    <dgm:pt modelId="{43B48FCC-D8B1-4F45-A55A-08603EAFA3B8}" type="pres">
      <dgm:prSet presAssocID="{5C896270-AE8D-4D62-9074-5E1D3AF75F46}" presName="cycle" presStyleCnt="0"/>
      <dgm:spPr/>
    </dgm:pt>
    <dgm:pt modelId="{91C6FE91-BEB0-4D71-B932-0BBB14F078A9}" type="pres">
      <dgm:prSet presAssocID="{5C896270-AE8D-4D62-9074-5E1D3AF75F46}" presName="centerShape" presStyleCnt="0"/>
      <dgm:spPr/>
    </dgm:pt>
    <dgm:pt modelId="{32BC6E4F-0FFF-4E6B-BBCC-5BA593B38D36}" type="pres">
      <dgm:prSet presAssocID="{5C896270-AE8D-4D62-9074-5E1D3AF75F46}" presName="connSite" presStyleLbl="node1" presStyleIdx="0" presStyleCnt="3"/>
      <dgm:spPr/>
    </dgm:pt>
    <dgm:pt modelId="{4FDB7258-C559-4F61-948F-256D877F8C2C}" type="pres">
      <dgm:prSet presAssocID="{5C896270-AE8D-4D62-9074-5E1D3AF75F46}" presName="visible" presStyleLbl="node1" presStyleIdx="0" presStyleCnt="3"/>
      <dgm:spPr>
        <a:prstGeom prst="ellipse">
          <a:avLst/>
        </a:prstGeom>
        <a:blipFill rotWithShape="1">
          <a:blip xmlns:r="http://schemas.openxmlformats.org/officeDocument/2006/relationships" r:embed="rId1"/>
          <a:stretch>
            <a:fillRect/>
          </a:stretch>
        </a:blipFill>
      </dgm:spPr>
    </dgm:pt>
    <dgm:pt modelId="{85D03243-72CA-46A8-B53F-F8C89F277EAF}" type="pres">
      <dgm:prSet presAssocID="{67731D57-981A-453F-9C20-97B70B6F7692}" presName="Name25" presStyleLbl="parChTrans1D1" presStyleIdx="0" presStyleCnt="2"/>
      <dgm:spPr/>
      <dgm:t>
        <a:bodyPr/>
        <a:lstStyle/>
        <a:p>
          <a:endParaRPr lang="en-US"/>
        </a:p>
      </dgm:t>
    </dgm:pt>
    <dgm:pt modelId="{6834CA7D-4C6E-4B35-90CC-0C3ED8BA3676}" type="pres">
      <dgm:prSet presAssocID="{4B1E9455-7675-4AA2-B38A-EC3714D289D2}" presName="node" presStyleCnt="0"/>
      <dgm:spPr/>
    </dgm:pt>
    <dgm:pt modelId="{7CC61E50-76CC-4FBF-95FB-C3537B963AE6}" type="pres">
      <dgm:prSet presAssocID="{4B1E9455-7675-4AA2-B38A-EC3714D289D2}" presName="parentNode" presStyleLbl="node1" presStyleIdx="1" presStyleCnt="3" custScaleX="137504" custScaleY="140426" custLinFactNeighborX="-8769" custLinFactNeighborY="-238">
        <dgm:presLayoutVars>
          <dgm:chMax val="1"/>
          <dgm:bulletEnabled val="1"/>
        </dgm:presLayoutVars>
      </dgm:prSet>
      <dgm:spPr/>
      <dgm:t>
        <a:bodyPr/>
        <a:lstStyle/>
        <a:p>
          <a:endParaRPr lang="en-US"/>
        </a:p>
      </dgm:t>
    </dgm:pt>
    <dgm:pt modelId="{8517E383-1CAA-49C7-B7CD-BEFCD8DB6897}" type="pres">
      <dgm:prSet presAssocID="{4B1E9455-7675-4AA2-B38A-EC3714D289D2}" presName="childNode" presStyleLbl="revTx" presStyleIdx="0" presStyleCnt="0">
        <dgm:presLayoutVars>
          <dgm:bulletEnabled val="1"/>
        </dgm:presLayoutVars>
      </dgm:prSet>
      <dgm:spPr/>
    </dgm:pt>
    <dgm:pt modelId="{C62A9FCE-3BCE-41EB-9607-9243E0108257}" type="pres">
      <dgm:prSet presAssocID="{CBC2447E-DB15-4F83-BBBC-A991380D535C}" presName="Name25" presStyleLbl="parChTrans1D1" presStyleIdx="1" presStyleCnt="2"/>
      <dgm:spPr/>
      <dgm:t>
        <a:bodyPr/>
        <a:lstStyle/>
        <a:p>
          <a:endParaRPr lang="en-US"/>
        </a:p>
      </dgm:t>
    </dgm:pt>
    <dgm:pt modelId="{75FA6846-2582-42DC-B656-546FB39A3CC2}" type="pres">
      <dgm:prSet presAssocID="{081EB702-5CE0-4A5F-B8E3-829C7A4441EF}" presName="node" presStyleCnt="0"/>
      <dgm:spPr/>
    </dgm:pt>
    <dgm:pt modelId="{99EF0D69-3DA5-4493-883E-533CD0AA2102}" type="pres">
      <dgm:prSet presAssocID="{081EB702-5CE0-4A5F-B8E3-829C7A4441EF}" presName="parentNode" presStyleLbl="node1" presStyleIdx="2" presStyleCnt="3" custScaleX="127211" custScaleY="125853" custLinFactNeighborX="-8834" custLinFactNeighborY="-3827">
        <dgm:presLayoutVars>
          <dgm:chMax val="1"/>
          <dgm:bulletEnabled val="1"/>
        </dgm:presLayoutVars>
      </dgm:prSet>
      <dgm:spPr/>
      <dgm:t>
        <a:bodyPr/>
        <a:lstStyle/>
        <a:p>
          <a:endParaRPr lang="en-US"/>
        </a:p>
      </dgm:t>
    </dgm:pt>
    <dgm:pt modelId="{2BB8DE54-0009-42A3-8909-C6C6C2ABD4D9}" type="pres">
      <dgm:prSet presAssocID="{081EB702-5CE0-4A5F-B8E3-829C7A4441EF}" presName="childNode" presStyleLbl="revTx" presStyleIdx="0" presStyleCnt="0">
        <dgm:presLayoutVars>
          <dgm:bulletEnabled val="1"/>
        </dgm:presLayoutVars>
      </dgm:prSet>
      <dgm:spPr/>
    </dgm:pt>
  </dgm:ptLst>
  <dgm:cxnLst>
    <dgm:cxn modelId="{F3C35247-3670-45D2-9305-1EAF08C99F20}" type="presOf" srcId="{4B1E9455-7675-4AA2-B38A-EC3714D289D2}" destId="{7CC61E50-76CC-4FBF-95FB-C3537B963AE6}" srcOrd="0" destOrd="0" presId="urn:microsoft.com/office/officeart/2005/8/layout/radial2"/>
    <dgm:cxn modelId="{2FEED3C5-82CF-4B64-B6CD-2B03565FB374}" srcId="{5C896270-AE8D-4D62-9074-5E1D3AF75F46}" destId="{4B1E9455-7675-4AA2-B38A-EC3714D289D2}" srcOrd="0" destOrd="0" parTransId="{67731D57-981A-453F-9C20-97B70B6F7692}" sibTransId="{03E38556-96A3-439A-993A-D4848F4A94BD}"/>
    <dgm:cxn modelId="{1FD3F7BD-5632-4459-B091-0FDA1370C461}" type="presOf" srcId="{081EB702-5CE0-4A5F-B8E3-829C7A4441EF}" destId="{99EF0D69-3DA5-4493-883E-533CD0AA2102}" srcOrd="0" destOrd="0" presId="urn:microsoft.com/office/officeart/2005/8/layout/radial2"/>
    <dgm:cxn modelId="{041FD6E1-D237-4319-8A4F-197AF73B3196}" type="presOf" srcId="{CBC2447E-DB15-4F83-BBBC-A991380D535C}" destId="{C62A9FCE-3BCE-41EB-9607-9243E0108257}" srcOrd="0" destOrd="0" presId="urn:microsoft.com/office/officeart/2005/8/layout/radial2"/>
    <dgm:cxn modelId="{E62E728C-D36E-462A-BFF6-5629FA77362A}" type="presOf" srcId="{5C896270-AE8D-4D62-9074-5E1D3AF75F46}" destId="{29BBBEAE-878E-4844-A845-3E4ACF952716}" srcOrd="0" destOrd="0" presId="urn:microsoft.com/office/officeart/2005/8/layout/radial2"/>
    <dgm:cxn modelId="{6EC21F01-DA8C-49DA-AD49-ADAA8A904608}" type="presOf" srcId="{67731D57-981A-453F-9C20-97B70B6F7692}" destId="{85D03243-72CA-46A8-B53F-F8C89F277EAF}" srcOrd="0" destOrd="0" presId="urn:microsoft.com/office/officeart/2005/8/layout/radial2"/>
    <dgm:cxn modelId="{873501B6-609F-4121-83CF-5B3329695191}" srcId="{5C896270-AE8D-4D62-9074-5E1D3AF75F46}" destId="{081EB702-5CE0-4A5F-B8E3-829C7A4441EF}" srcOrd="1" destOrd="0" parTransId="{CBC2447E-DB15-4F83-BBBC-A991380D535C}" sibTransId="{FC6078B7-CDCF-49A3-8341-041F5D257352}"/>
    <dgm:cxn modelId="{04A04D00-385D-4D62-8947-950D8DA73FD5}" type="presParOf" srcId="{29BBBEAE-878E-4844-A845-3E4ACF952716}" destId="{43B48FCC-D8B1-4F45-A55A-08603EAFA3B8}" srcOrd="0" destOrd="0" presId="urn:microsoft.com/office/officeart/2005/8/layout/radial2"/>
    <dgm:cxn modelId="{47E2C2ED-DF84-4377-9258-2DB050B013E1}" type="presParOf" srcId="{43B48FCC-D8B1-4F45-A55A-08603EAFA3B8}" destId="{91C6FE91-BEB0-4D71-B932-0BBB14F078A9}" srcOrd="0" destOrd="0" presId="urn:microsoft.com/office/officeart/2005/8/layout/radial2"/>
    <dgm:cxn modelId="{3403240D-C4A3-4D3C-ABF0-FC13539272C9}" type="presParOf" srcId="{91C6FE91-BEB0-4D71-B932-0BBB14F078A9}" destId="{32BC6E4F-0FFF-4E6B-BBCC-5BA593B38D36}" srcOrd="0" destOrd="0" presId="urn:microsoft.com/office/officeart/2005/8/layout/radial2"/>
    <dgm:cxn modelId="{EEB49E02-9A44-4CE7-864E-480BAA7063B6}" type="presParOf" srcId="{91C6FE91-BEB0-4D71-B932-0BBB14F078A9}" destId="{4FDB7258-C559-4F61-948F-256D877F8C2C}" srcOrd="1" destOrd="0" presId="urn:microsoft.com/office/officeart/2005/8/layout/radial2"/>
    <dgm:cxn modelId="{6A311B0C-B37F-4120-9665-65EA4E03507A}" type="presParOf" srcId="{43B48FCC-D8B1-4F45-A55A-08603EAFA3B8}" destId="{85D03243-72CA-46A8-B53F-F8C89F277EAF}" srcOrd="1" destOrd="0" presId="urn:microsoft.com/office/officeart/2005/8/layout/radial2"/>
    <dgm:cxn modelId="{287468C7-7C72-4848-B6B5-DEC239326CE0}" type="presParOf" srcId="{43B48FCC-D8B1-4F45-A55A-08603EAFA3B8}" destId="{6834CA7D-4C6E-4B35-90CC-0C3ED8BA3676}" srcOrd="2" destOrd="0" presId="urn:microsoft.com/office/officeart/2005/8/layout/radial2"/>
    <dgm:cxn modelId="{007C8217-58BD-4A2B-8F0A-E7BF2B55D2E8}" type="presParOf" srcId="{6834CA7D-4C6E-4B35-90CC-0C3ED8BA3676}" destId="{7CC61E50-76CC-4FBF-95FB-C3537B963AE6}" srcOrd="0" destOrd="0" presId="urn:microsoft.com/office/officeart/2005/8/layout/radial2"/>
    <dgm:cxn modelId="{2E046E2A-C65C-4F27-BDE6-492880001E8F}" type="presParOf" srcId="{6834CA7D-4C6E-4B35-90CC-0C3ED8BA3676}" destId="{8517E383-1CAA-49C7-B7CD-BEFCD8DB6897}" srcOrd="1" destOrd="0" presId="urn:microsoft.com/office/officeart/2005/8/layout/radial2"/>
    <dgm:cxn modelId="{75978CF1-671C-4BBE-9CD9-AF28F22459C3}" type="presParOf" srcId="{43B48FCC-D8B1-4F45-A55A-08603EAFA3B8}" destId="{C62A9FCE-3BCE-41EB-9607-9243E0108257}" srcOrd="3" destOrd="0" presId="urn:microsoft.com/office/officeart/2005/8/layout/radial2"/>
    <dgm:cxn modelId="{0354673E-1D9C-4EE6-9991-C6D96E04B935}" type="presParOf" srcId="{43B48FCC-D8B1-4F45-A55A-08603EAFA3B8}" destId="{75FA6846-2582-42DC-B656-546FB39A3CC2}" srcOrd="4" destOrd="0" presId="urn:microsoft.com/office/officeart/2005/8/layout/radial2"/>
    <dgm:cxn modelId="{775C1C77-5AB8-4766-ADCF-5F977B986B9F}" type="presParOf" srcId="{75FA6846-2582-42DC-B656-546FB39A3CC2}" destId="{99EF0D69-3DA5-4493-883E-533CD0AA2102}" srcOrd="0" destOrd="0" presId="urn:microsoft.com/office/officeart/2005/8/layout/radial2"/>
    <dgm:cxn modelId="{06441104-FDEB-4483-BB45-F6E45D953A0C}" type="presParOf" srcId="{75FA6846-2582-42DC-B656-546FB39A3CC2}" destId="{2BB8DE54-0009-42A3-8909-C6C6C2ABD4D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896270-AE8D-4D62-9074-5E1D3AF75F46}"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4B1E9455-7675-4AA2-B38A-EC3714D289D2}">
      <dgm:prSet phldrT="[Text]"/>
      <dgm:spPr>
        <a:solidFill>
          <a:srgbClr val="45C75B"/>
        </a:solidFill>
      </dgm:spPr>
      <dgm:t>
        <a:bodyPr/>
        <a:lstStyle/>
        <a:p>
          <a:r>
            <a:rPr lang="en-US" dirty="0"/>
            <a:t>1,765 Math</a:t>
          </a:r>
        </a:p>
      </dgm:t>
    </dgm:pt>
    <dgm:pt modelId="{67731D57-981A-453F-9C20-97B70B6F7692}" type="parTrans" cxnId="{2FEED3C5-82CF-4B64-B6CD-2B03565FB374}">
      <dgm:prSet/>
      <dgm:spPr/>
      <dgm:t>
        <a:bodyPr/>
        <a:lstStyle/>
        <a:p>
          <a:endParaRPr lang="en-US"/>
        </a:p>
      </dgm:t>
    </dgm:pt>
    <dgm:pt modelId="{03E38556-96A3-439A-993A-D4848F4A94BD}" type="sibTrans" cxnId="{2FEED3C5-82CF-4B64-B6CD-2B03565FB374}">
      <dgm:prSet/>
      <dgm:spPr/>
      <dgm:t>
        <a:bodyPr/>
        <a:lstStyle/>
        <a:p>
          <a:endParaRPr lang="en-US"/>
        </a:p>
      </dgm:t>
    </dgm:pt>
    <dgm:pt modelId="{081EB702-5CE0-4A5F-B8E3-829C7A4441EF}">
      <dgm:prSet phldrT="[Text]"/>
      <dgm:spPr>
        <a:solidFill>
          <a:srgbClr val="4EC448"/>
        </a:solidFill>
      </dgm:spPr>
      <dgm:t>
        <a:bodyPr/>
        <a:lstStyle/>
        <a:p>
          <a:r>
            <a:rPr lang="en-US" dirty="0"/>
            <a:t>312 English</a:t>
          </a:r>
        </a:p>
      </dgm:t>
    </dgm:pt>
    <dgm:pt modelId="{CBC2447E-DB15-4F83-BBBC-A991380D535C}" type="parTrans" cxnId="{873501B6-609F-4121-83CF-5B3329695191}">
      <dgm:prSet/>
      <dgm:spPr/>
      <dgm:t>
        <a:bodyPr/>
        <a:lstStyle/>
        <a:p>
          <a:endParaRPr lang="en-US"/>
        </a:p>
      </dgm:t>
    </dgm:pt>
    <dgm:pt modelId="{FC6078B7-CDCF-49A3-8341-041F5D257352}" type="sibTrans" cxnId="{873501B6-609F-4121-83CF-5B3329695191}">
      <dgm:prSet/>
      <dgm:spPr/>
      <dgm:t>
        <a:bodyPr/>
        <a:lstStyle/>
        <a:p>
          <a:endParaRPr lang="en-US"/>
        </a:p>
      </dgm:t>
    </dgm:pt>
    <dgm:pt modelId="{29BBBEAE-878E-4844-A845-3E4ACF952716}" type="pres">
      <dgm:prSet presAssocID="{5C896270-AE8D-4D62-9074-5E1D3AF75F46}" presName="composite" presStyleCnt="0">
        <dgm:presLayoutVars>
          <dgm:chMax val="5"/>
          <dgm:dir/>
          <dgm:animLvl val="ctr"/>
          <dgm:resizeHandles val="exact"/>
        </dgm:presLayoutVars>
      </dgm:prSet>
      <dgm:spPr/>
      <dgm:t>
        <a:bodyPr/>
        <a:lstStyle/>
        <a:p>
          <a:endParaRPr lang="en-US"/>
        </a:p>
      </dgm:t>
    </dgm:pt>
    <dgm:pt modelId="{43B48FCC-D8B1-4F45-A55A-08603EAFA3B8}" type="pres">
      <dgm:prSet presAssocID="{5C896270-AE8D-4D62-9074-5E1D3AF75F46}" presName="cycle" presStyleCnt="0"/>
      <dgm:spPr/>
    </dgm:pt>
    <dgm:pt modelId="{91C6FE91-BEB0-4D71-B932-0BBB14F078A9}" type="pres">
      <dgm:prSet presAssocID="{5C896270-AE8D-4D62-9074-5E1D3AF75F46}" presName="centerShape" presStyleCnt="0"/>
      <dgm:spPr/>
    </dgm:pt>
    <dgm:pt modelId="{32BC6E4F-0FFF-4E6B-BBCC-5BA593B38D36}" type="pres">
      <dgm:prSet presAssocID="{5C896270-AE8D-4D62-9074-5E1D3AF75F46}" presName="connSite" presStyleLbl="node1" presStyleIdx="0" presStyleCnt="3"/>
      <dgm:spPr/>
    </dgm:pt>
    <dgm:pt modelId="{4FDB7258-C559-4F61-948F-256D877F8C2C}" type="pres">
      <dgm:prSet presAssocID="{5C896270-AE8D-4D62-9074-5E1D3AF75F46}" presName="visible" presStyleLbl="node1" presStyleIdx="0" presStyleCnt="3"/>
      <dgm:spPr>
        <a:prstGeom prst="ellipse">
          <a:avLst/>
        </a:prstGeom>
        <a:solidFill>
          <a:srgbClr val="4EC448"/>
        </a:solidFill>
      </dgm:spPr>
    </dgm:pt>
    <dgm:pt modelId="{85D03243-72CA-46A8-B53F-F8C89F277EAF}" type="pres">
      <dgm:prSet presAssocID="{67731D57-981A-453F-9C20-97B70B6F7692}" presName="Name25" presStyleLbl="parChTrans1D1" presStyleIdx="0" presStyleCnt="2"/>
      <dgm:spPr/>
      <dgm:t>
        <a:bodyPr/>
        <a:lstStyle/>
        <a:p>
          <a:endParaRPr lang="en-US"/>
        </a:p>
      </dgm:t>
    </dgm:pt>
    <dgm:pt modelId="{6834CA7D-4C6E-4B35-90CC-0C3ED8BA3676}" type="pres">
      <dgm:prSet presAssocID="{4B1E9455-7675-4AA2-B38A-EC3714D289D2}" presName="node" presStyleCnt="0"/>
      <dgm:spPr/>
    </dgm:pt>
    <dgm:pt modelId="{7CC61E50-76CC-4FBF-95FB-C3537B963AE6}" type="pres">
      <dgm:prSet presAssocID="{4B1E9455-7675-4AA2-B38A-EC3714D289D2}" presName="parentNode" presStyleLbl="node1" presStyleIdx="1" presStyleCnt="3" custScaleX="148457" custScaleY="151612" custLinFactNeighborX="-695" custLinFactNeighborY="-10072">
        <dgm:presLayoutVars>
          <dgm:chMax val="1"/>
          <dgm:bulletEnabled val="1"/>
        </dgm:presLayoutVars>
      </dgm:prSet>
      <dgm:spPr/>
      <dgm:t>
        <a:bodyPr/>
        <a:lstStyle/>
        <a:p>
          <a:endParaRPr lang="en-US"/>
        </a:p>
      </dgm:t>
    </dgm:pt>
    <dgm:pt modelId="{8517E383-1CAA-49C7-B7CD-BEFCD8DB6897}" type="pres">
      <dgm:prSet presAssocID="{4B1E9455-7675-4AA2-B38A-EC3714D289D2}" presName="childNode" presStyleLbl="revTx" presStyleIdx="0" presStyleCnt="0">
        <dgm:presLayoutVars>
          <dgm:bulletEnabled val="1"/>
        </dgm:presLayoutVars>
      </dgm:prSet>
      <dgm:spPr/>
    </dgm:pt>
    <dgm:pt modelId="{C62A9FCE-3BCE-41EB-9607-9243E0108257}" type="pres">
      <dgm:prSet presAssocID="{CBC2447E-DB15-4F83-BBBC-A991380D535C}" presName="Name25" presStyleLbl="parChTrans1D1" presStyleIdx="1" presStyleCnt="2"/>
      <dgm:spPr/>
      <dgm:t>
        <a:bodyPr/>
        <a:lstStyle/>
        <a:p>
          <a:endParaRPr lang="en-US"/>
        </a:p>
      </dgm:t>
    </dgm:pt>
    <dgm:pt modelId="{75FA6846-2582-42DC-B656-546FB39A3CC2}" type="pres">
      <dgm:prSet presAssocID="{081EB702-5CE0-4A5F-B8E3-829C7A4441EF}" presName="node" presStyleCnt="0"/>
      <dgm:spPr/>
    </dgm:pt>
    <dgm:pt modelId="{99EF0D69-3DA5-4493-883E-533CD0AA2102}" type="pres">
      <dgm:prSet presAssocID="{081EB702-5CE0-4A5F-B8E3-829C7A4441EF}" presName="parentNode" presStyleLbl="node1" presStyleIdx="2" presStyleCnt="3" custScaleX="140495" custScaleY="138995" custLinFactNeighborX="8692" custLinFactNeighborY="-5169">
        <dgm:presLayoutVars>
          <dgm:chMax val="1"/>
          <dgm:bulletEnabled val="1"/>
        </dgm:presLayoutVars>
      </dgm:prSet>
      <dgm:spPr/>
      <dgm:t>
        <a:bodyPr/>
        <a:lstStyle/>
        <a:p>
          <a:endParaRPr lang="en-US"/>
        </a:p>
      </dgm:t>
    </dgm:pt>
    <dgm:pt modelId="{2BB8DE54-0009-42A3-8909-C6C6C2ABD4D9}" type="pres">
      <dgm:prSet presAssocID="{081EB702-5CE0-4A5F-B8E3-829C7A4441EF}" presName="childNode" presStyleLbl="revTx" presStyleIdx="0" presStyleCnt="0">
        <dgm:presLayoutVars>
          <dgm:bulletEnabled val="1"/>
        </dgm:presLayoutVars>
      </dgm:prSet>
      <dgm:spPr/>
    </dgm:pt>
  </dgm:ptLst>
  <dgm:cxnLst>
    <dgm:cxn modelId="{C76F14F2-E179-4DEF-A134-4F577BED32C2}" type="presOf" srcId="{5C896270-AE8D-4D62-9074-5E1D3AF75F46}" destId="{29BBBEAE-878E-4844-A845-3E4ACF952716}" srcOrd="0" destOrd="0" presId="urn:microsoft.com/office/officeart/2005/8/layout/radial2"/>
    <dgm:cxn modelId="{873501B6-609F-4121-83CF-5B3329695191}" srcId="{5C896270-AE8D-4D62-9074-5E1D3AF75F46}" destId="{081EB702-5CE0-4A5F-B8E3-829C7A4441EF}" srcOrd="1" destOrd="0" parTransId="{CBC2447E-DB15-4F83-BBBC-A991380D535C}" sibTransId="{FC6078B7-CDCF-49A3-8341-041F5D257352}"/>
    <dgm:cxn modelId="{2FEED3C5-82CF-4B64-B6CD-2B03565FB374}" srcId="{5C896270-AE8D-4D62-9074-5E1D3AF75F46}" destId="{4B1E9455-7675-4AA2-B38A-EC3714D289D2}" srcOrd="0" destOrd="0" parTransId="{67731D57-981A-453F-9C20-97B70B6F7692}" sibTransId="{03E38556-96A3-439A-993A-D4848F4A94BD}"/>
    <dgm:cxn modelId="{BD0FA5F3-38CE-4331-87F7-D70F9CA0B156}" type="presOf" srcId="{081EB702-5CE0-4A5F-B8E3-829C7A4441EF}" destId="{99EF0D69-3DA5-4493-883E-533CD0AA2102}" srcOrd="0" destOrd="0" presId="urn:microsoft.com/office/officeart/2005/8/layout/radial2"/>
    <dgm:cxn modelId="{B02B1E67-5724-411C-82FE-E62295AF73DA}" type="presOf" srcId="{67731D57-981A-453F-9C20-97B70B6F7692}" destId="{85D03243-72CA-46A8-B53F-F8C89F277EAF}" srcOrd="0" destOrd="0" presId="urn:microsoft.com/office/officeart/2005/8/layout/radial2"/>
    <dgm:cxn modelId="{050A5E5A-AD3E-48EC-930A-9E59C6AB5A70}" type="presOf" srcId="{CBC2447E-DB15-4F83-BBBC-A991380D535C}" destId="{C62A9FCE-3BCE-41EB-9607-9243E0108257}" srcOrd="0" destOrd="0" presId="urn:microsoft.com/office/officeart/2005/8/layout/radial2"/>
    <dgm:cxn modelId="{2884D5A5-8338-4BF4-ACF5-9230AB8B3A82}" type="presOf" srcId="{4B1E9455-7675-4AA2-B38A-EC3714D289D2}" destId="{7CC61E50-76CC-4FBF-95FB-C3537B963AE6}" srcOrd="0" destOrd="0" presId="urn:microsoft.com/office/officeart/2005/8/layout/radial2"/>
    <dgm:cxn modelId="{9A56D77A-7A14-49B7-94E0-5DCB35CA35A1}" type="presParOf" srcId="{29BBBEAE-878E-4844-A845-3E4ACF952716}" destId="{43B48FCC-D8B1-4F45-A55A-08603EAFA3B8}" srcOrd="0" destOrd="0" presId="urn:microsoft.com/office/officeart/2005/8/layout/radial2"/>
    <dgm:cxn modelId="{0773E1CF-0C29-4B3A-939B-45C9D798D0FF}" type="presParOf" srcId="{43B48FCC-D8B1-4F45-A55A-08603EAFA3B8}" destId="{91C6FE91-BEB0-4D71-B932-0BBB14F078A9}" srcOrd="0" destOrd="0" presId="urn:microsoft.com/office/officeart/2005/8/layout/radial2"/>
    <dgm:cxn modelId="{A29C4B21-1B71-4E43-98BC-8421DBF1C2C6}" type="presParOf" srcId="{91C6FE91-BEB0-4D71-B932-0BBB14F078A9}" destId="{32BC6E4F-0FFF-4E6B-BBCC-5BA593B38D36}" srcOrd="0" destOrd="0" presId="urn:microsoft.com/office/officeart/2005/8/layout/radial2"/>
    <dgm:cxn modelId="{85260964-BAF2-4AC8-B771-FC8D7FE25FC7}" type="presParOf" srcId="{91C6FE91-BEB0-4D71-B932-0BBB14F078A9}" destId="{4FDB7258-C559-4F61-948F-256D877F8C2C}" srcOrd="1" destOrd="0" presId="urn:microsoft.com/office/officeart/2005/8/layout/radial2"/>
    <dgm:cxn modelId="{DE6DC787-FF4B-47B2-B42D-16333FDD45E6}" type="presParOf" srcId="{43B48FCC-D8B1-4F45-A55A-08603EAFA3B8}" destId="{85D03243-72CA-46A8-B53F-F8C89F277EAF}" srcOrd="1" destOrd="0" presId="urn:microsoft.com/office/officeart/2005/8/layout/radial2"/>
    <dgm:cxn modelId="{05193FFB-3F64-4057-8BB3-D65ED299301E}" type="presParOf" srcId="{43B48FCC-D8B1-4F45-A55A-08603EAFA3B8}" destId="{6834CA7D-4C6E-4B35-90CC-0C3ED8BA3676}" srcOrd="2" destOrd="0" presId="urn:microsoft.com/office/officeart/2005/8/layout/radial2"/>
    <dgm:cxn modelId="{933E6CA7-72FF-4E75-B7F5-8D53F5AB358B}" type="presParOf" srcId="{6834CA7D-4C6E-4B35-90CC-0C3ED8BA3676}" destId="{7CC61E50-76CC-4FBF-95FB-C3537B963AE6}" srcOrd="0" destOrd="0" presId="urn:microsoft.com/office/officeart/2005/8/layout/radial2"/>
    <dgm:cxn modelId="{128F7D07-927D-44BB-A8BF-1E977EE38037}" type="presParOf" srcId="{6834CA7D-4C6E-4B35-90CC-0C3ED8BA3676}" destId="{8517E383-1CAA-49C7-B7CD-BEFCD8DB6897}" srcOrd="1" destOrd="0" presId="urn:microsoft.com/office/officeart/2005/8/layout/radial2"/>
    <dgm:cxn modelId="{8A0A6D92-0C0A-4AAF-A618-8BCF03111929}" type="presParOf" srcId="{43B48FCC-D8B1-4F45-A55A-08603EAFA3B8}" destId="{C62A9FCE-3BCE-41EB-9607-9243E0108257}" srcOrd="3" destOrd="0" presId="urn:microsoft.com/office/officeart/2005/8/layout/radial2"/>
    <dgm:cxn modelId="{B5DE7C30-FDED-4E40-82CB-621A89AEE34E}" type="presParOf" srcId="{43B48FCC-D8B1-4F45-A55A-08603EAFA3B8}" destId="{75FA6846-2582-42DC-B656-546FB39A3CC2}" srcOrd="4" destOrd="0" presId="urn:microsoft.com/office/officeart/2005/8/layout/radial2"/>
    <dgm:cxn modelId="{0CA2112C-BE1D-41DC-8EA7-DA6DDCC8DE73}" type="presParOf" srcId="{75FA6846-2582-42DC-B656-546FB39A3CC2}" destId="{99EF0D69-3DA5-4493-883E-533CD0AA2102}" srcOrd="0" destOrd="0" presId="urn:microsoft.com/office/officeart/2005/8/layout/radial2"/>
    <dgm:cxn modelId="{42759F2E-7AE2-429D-B54E-080F3EA76BE5}" type="presParOf" srcId="{75FA6846-2582-42DC-B656-546FB39A3CC2}" destId="{2BB8DE54-0009-42A3-8909-C6C6C2ABD4D9}" srcOrd="1" destOrd="0" presId="urn:microsoft.com/office/officeart/2005/8/layout/radial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32DA95-E82B-4C02-BC08-FF3829D6B1E5}"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BA9E713E-AD64-4BFF-B8FB-EE3337EEB8F9}">
      <dgm:prSet phldrT="[Text]" custT="1"/>
      <dgm:spPr/>
      <dgm:t>
        <a:bodyPr/>
        <a:lstStyle/>
        <a:p>
          <a:r>
            <a:rPr lang="en-US" sz="1900" b="0" i="0" dirty="0"/>
            <a:t>Active caseload: faculty-referred/early alert &amp; self-referred</a:t>
          </a:r>
        </a:p>
      </dgm:t>
    </dgm:pt>
    <dgm:pt modelId="{076574CF-272E-43C5-B83B-E95FA7B96072}" type="parTrans" cxnId="{26DC1984-FD9E-47FE-8CBC-E04250C4D12D}">
      <dgm:prSet/>
      <dgm:spPr/>
      <dgm:t>
        <a:bodyPr/>
        <a:lstStyle/>
        <a:p>
          <a:endParaRPr lang="en-US"/>
        </a:p>
      </dgm:t>
    </dgm:pt>
    <dgm:pt modelId="{29C97BFF-849C-49AF-B162-CFBC5C270383}" type="sibTrans" cxnId="{26DC1984-FD9E-47FE-8CBC-E04250C4D12D}">
      <dgm:prSet/>
      <dgm:spPr/>
      <dgm:t>
        <a:bodyPr/>
        <a:lstStyle/>
        <a:p>
          <a:endParaRPr lang="en-US"/>
        </a:p>
      </dgm:t>
    </dgm:pt>
    <dgm:pt modelId="{8C7F15BA-8701-4670-830B-406899D5FD7F}">
      <dgm:prSet phldrT="[Text]" custT="1"/>
      <dgm:spPr/>
      <dgm:t>
        <a:bodyPr/>
        <a:lstStyle/>
        <a:p>
          <a:r>
            <a:rPr lang="en-US" sz="2600" b="0" i="0" dirty="0"/>
            <a:t>Assigned caseload: </a:t>
          </a:r>
        </a:p>
        <a:p>
          <a:r>
            <a:rPr lang="en-US" sz="2600" b="0" i="0" dirty="0"/>
            <a:t>All students in dev ed </a:t>
          </a:r>
        </a:p>
      </dgm:t>
    </dgm:pt>
    <dgm:pt modelId="{151EC288-BEFD-408F-915B-909E41AF51C5}" type="parTrans" cxnId="{0FC65647-FE38-49D7-A37C-3854EA92F6D1}">
      <dgm:prSet/>
      <dgm:spPr/>
      <dgm:t>
        <a:bodyPr/>
        <a:lstStyle/>
        <a:p>
          <a:endParaRPr lang="en-US" dirty="0"/>
        </a:p>
      </dgm:t>
    </dgm:pt>
    <dgm:pt modelId="{13E56676-955E-4EA8-B7CA-DD0BAAF7B80F}" type="sibTrans" cxnId="{0FC65647-FE38-49D7-A37C-3854EA92F6D1}">
      <dgm:prSet/>
      <dgm:spPr/>
      <dgm:t>
        <a:bodyPr/>
        <a:lstStyle/>
        <a:p>
          <a:endParaRPr lang="en-US"/>
        </a:p>
      </dgm:t>
    </dgm:pt>
    <dgm:pt modelId="{4CBAB088-2531-4280-BE11-DF76ECA87186}">
      <dgm:prSet phldrT="[Text]" custT="1"/>
      <dgm:spPr/>
      <dgm:t>
        <a:bodyPr/>
        <a:lstStyle/>
        <a:p>
          <a:r>
            <a:rPr lang="en-US" sz="1700" b="0" i="0" dirty="0"/>
            <a:t>Faculty-referrals/alerts (50-75% of active caseload)</a:t>
          </a:r>
        </a:p>
      </dgm:t>
    </dgm:pt>
    <dgm:pt modelId="{B8329484-723A-4935-97C8-E7EE3A049CC6}" type="parTrans" cxnId="{3CDD30E7-9F08-4063-8848-B57FE3A66076}">
      <dgm:prSet/>
      <dgm:spPr/>
      <dgm:t>
        <a:bodyPr/>
        <a:lstStyle/>
        <a:p>
          <a:endParaRPr lang="en-US" dirty="0"/>
        </a:p>
      </dgm:t>
    </dgm:pt>
    <dgm:pt modelId="{5BAD3BFA-99F4-4261-BB9B-C75056EA8BD7}" type="sibTrans" cxnId="{3CDD30E7-9F08-4063-8848-B57FE3A66076}">
      <dgm:prSet/>
      <dgm:spPr/>
      <dgm:t>
        <a:bodyPr/>
        <a:lstStyle/>
        <a:p>
          <a:endParaRPr lang="en-US"/>
        </a:p>
      </dgm:t>
    </dgm:pt>
    <dgm:pt modelId="{F9373899-EC56-4BC2-A050-9BBC324CE6EE}">
      <dgm:prSet phldrT="[Text]" custT="1"/>
      <dgm:spPr/>
      <dgm:t>
        <a:bodyPr/>
        <a:lstStyle/>
        <a:p>
          <a:r>
            <a:rPr lang="en-US" sz="1800" b="0" i="0" dirty="0"/>
            <a:t>Self-referrals (25-50% of active caseload)</a:t>
          </a:r>
        </a:p>
      </dgm:t>
    </dgm:pt>
    <dgm:pt modelId="{B4CAEFB2-4216-4096-AA9E-ED725DACD9BB}" type="parTrans" cxnId="{843A3A3E-257B-43B7-A69E-834F8119F6E3}">
      <dgm:prSet/>
      <dgm:spPr/>
      <dgm:t>
        <a:bodyPr/>
        <a:lstStyle/>
        <a:p>
          <a:endParaRPr lang="en-US" dirty="0"/>
        </a:p>
      </dgm:t>
    </dgm:pt>
    <dgm:pt modelId="{9449A7C7-A545-45A8-A6EB-4523463B0350}" type="sibTrans" cxnId="{843A3A3E-257B-43B7-A69E-834F8119F6E3}">
      <dgm:prSet/>
      <dgm:spPr/>
      <dgm:t>
        <a:bodyPr/>
        <a:lstStyle/>
        <a:p>
          <a:endParaRPr lang="en-US"/>
        </a:p>
      </dgm:t>
    </dgm:pt>
    <dgm:pt modelId="{EC29AD53-CED2-408E-AD66-8582CCB6CDF9}" type="pres">
      <dgm:prSet presAssocID="{5C32DA95-E82B-4C02-BC08-FF3829D6B1E5}" presName="Name0" presStyleCnt="0">
        <dgm:presLayoutVars>
          <dgm:chMax val="1"/>
          <dgm:dir/>
          <dgm:animLvl val="ctr"/>
          <dgm:resizeHandles val="exact"/>
        </dgm:presLayoutVars>
      </dgm:prSet>
      <dgm:spPr/>
      <dgm:t>
        <a:bodyPr/>
        <a:lstStyle/>
        <a:p>
          <a:endParaRPr lang="en-US"/>
        </a:p>
      </dgm:t>
    </dgm:pt>
    <dgm:pt modelId="{6651E0F8-A762-4E6A-B0B2-190FB7BBF613}" type="pres">
      <dgm:prSet presAssocID="{BA9E713E-AD64-4BFF-B8FB-EE3337EEB8F9}" presName="centerShape" presStyleLbl="node0" presStyleIdx="0" presStyleCnt="1" custScaleX="183086" custScaleY="177305" custLinFactNeighborX="-248" custLinFactNeighborY="-21524"/>
      <dgm:spPr/>
      <dgm:t>
        <a:bodyPr/>
        <a:lstStyle/>
        <a:p>
          <a:endParaRPr lang="en-US"/>
        </a:p>
      </dgm:t>
    </dgm:pt>
    <dgm:pt modelId="{B18CBDE5-100F-4177-88F0-70ABE8CB5E57}" type="pres">
      <dgm:prSet presAssocID="{151EC288-BEFD-408F-915B-909E41AF51C5}" presName="parTrans" presStyleLbl="sibTrans2D1" presStyleIdx="0" presStyleCnt="3" custAng="10774026" custScaleX="405398" custLinFactNeighborX="7046" custLinFactNeighborY="-3800"/>
      <dgm:spPr/>
      <dgm:t>
        <a:bodyPr/>
        <a:lstStyle/>
        <a:p>
          <a:endParaRPr lang="en-US"/>
        </a:p>
      </dgm:t>
    </dgm:pt>
    <dgm:pt modelId="{0EC42B46-6345-4507-AE28-271205D54D2D}" type="pres">
      <dgm:prSet presAssocID="{151EC288-BEFD-408F-915B-909E41AF51C5}" presName="connectorText" presStyleLbl="sibTrans2D1" presStyleIdx="0" presStyleCnt="3"/>
      <dgm:spPr/>
      <dgm:t>
        <a:bodyPr/>
        <a:lstStyle/>
        <a:p>
          <a:endParaRPr lang="en-US"/>
        </a:p>
      </dgm:t>
    </dgm:pt>
    <dgm:pt modelId="{BB120DF3-921F-4B67-A54D-22B3E69BBC8A}" type="pres">
      <dgm:prSet presAssocID="{8C7F15BA-8701-4670-830B-406899D5FD7F}" presName="node" presStyleLbl="node1" presStyleIdx="0" presStyleCnt="3" custScaleX="181552" custScaleY="177349" custRadScaleRad="145040" custRadScaleInc="-120506">
        <dgm:presLayoutVars>
          <dgm:bulletEnabled val="1"/>
        </dgm:presLayoutVars>
      </dgm:prSet>
      <dgm:spPr/>
      <dgm:t>
        <a:bodyPr/>
        <a:lstStyle/>
        <a:p>
          <a:endParaRPr lang="en-US"/>
        </a:p>
      </dgm:t>
    </dgm:pt>
    <dgm:pt modelId="{EFBF8E66-C88E-426B-AA9C-800B26B094F8}" type="pres">
      <dgm:prSet presAssocID="{B8329484-723A-4935-97C8-E7EE3A049CC6}" presName="parTrans" presStyleLbl="sibTrans2D1" presStyleIdx="1" presStyleCnt="3" custScaleX="189344" custLinFactNeighborX="2696" custLinFactNeighborY="-2039"/>
      <dgm:spPr/>
      <dgm:t>
        <a:bodyPr/>
        <a:lstStyle/>
        <a:p>
          <a:endParaRPr lang="en-US"/>
        </a:p>
      </dgm:t>
    </dgm:pt>
    <dgm:pt modelId="{C596AF24-F17B-4837-BF98-9A354FE36E44}" type="pres">
      <dgm:prSet presAssocID="{B8329484-723A-4935-97C8-E7EE3A049CC6}" presName="connectorText" presStyleLbl="sibTrans2D1" presStyleIdx="1" presStyleCnt="3"/>
      <dgm:spPr/>
      <dgm:t>
        <a:bodyPr/>
        <a:lstStyle/>
        <a:p>
          <a:endParaRPr lang="en-US"/>
        </a:p>
      </dgm:t>
    </dgm:pt>
    <dgm:pt modelId="{19408C86-8D94-4243-B6C8-E81A4F01988F}" type="pres">
      <dgm:prSet presAssocID="{4CBAB088-2531-4280-BE11-DF76ECA87186}" presName="node" presStyleLbl="node1" presStyleIdx="1" presStyleCnt="3" custScaleX="137925" custScaleY="137582" custRadScaleRad="154263" custRadScaleInc="-108008">
        <dgm:presLayoutVars>
          <dgm:bulletEnabled val="1"/>
        </dgm:presLayoutVars>
      </dgm:prSet>
      <dgm:spPr/>
      <dgm:t>
        <a:bodyPr/>
        <a:lstStyle/>
        <a:p>
          <a:endParaRPr lang="en-US"/>
        </a:p>
      </dgm:t>
    </dgm:pt>
    <dgm:pt modelId="{32FC22A0-EE1A-4AA0-91DB-4B5351E76337}" type="pres">
      <dgm:prSet presAssocID="{B4CAEFB2-4216-4096-AA9E-ED725DACD9BB}" presName="parTrans" presStyleLbl="sibTrans2D1" presStyleIdx="2" presStyleCnt="3" custScaleX="166298"/>
      <dgm:spPr/>
      <dgm:t>
        <a:bodyPr/>
        <a:lstStyle/>
        <a:p>
          <a:endParaRPr lang="en-US"/>
        </a:p>
      </dgm:t>
    </dgm:pt>
    <dgm:pt modelId="{584160F5-3096-4067-8191-5CFB3386D7C8}" type="pres">
      <dgm:prSet presAssocID="{B4CAEFB2-4216-4096-AA9E-ED725DACD9BB}" presName="connectorText" presStyleLbl="sibTrans2D1" presStyleIdx="2" presStyleCnt="3"/>
      <dgm:spPr/>
      <dgm:t>
        <a:bodyPr/>
        <a:lstStyle/>
        <a:p>
          <a:endParaRPr lang="en-US"/>
        </a:p>
      </dgm:t>
    </dgm:pt>
    <dgm:pt modelId="{3B45AAAE-5809-40EE-8751-FB0287BF0696}" type="pres">
      <dgm:prSet presAssocID="{F9373899-EC56-4BC2-A050-9BBC324CE6EE}" presName="node" presStyleLbl="node1" presStyleIdx="2" presStyleCnt="3" custScaleX="141054" custScaleY="135340" custRadScaleRad="130478" custRadScaleInc="-236175">
        <dgm:presLayoutVars>
          <dgm:bulletEnabled val="1"/>
        </dgm:presLayoutVars>
      </dgm:prSet>
      <dgm:spPr/>
      <dgm:t>
        <a:bodyPr/>
        <a:lstStyle/>
        <a:p>
          <a:endParaRPr lang="en-US"/>
        </a:p>
      </dgm:t>
    </dgm:pt>
  </dgm:ptLst>
  <dgm:cxnLst>
    <dgm:cxn modelId="{67CEE1F4-4559-4CBF-903B-A12B4C7B4772}" type="presOf" srcId="{8C7F15BA-8701-4670-830B-406899D5FD7F}" destId="{BB120DF3-921F-4B67-A54D-22B3E69BBC8A}" srcOrd="0" destOrd="0" presId="urn:microsoft.com/office/officeart/2005/8/layout/radial5"/>
    <dgm:cxn modelId="{A74364F7-BF0F-49EB-B31F-4A87B93C097F}" type="presOf" srcId="{151EC288-BEFD-408F-915B-909E41AF51C5}" destId="{0EC42B46-6345-4507-AE28-271205D54D2D}" srcOrd="1" destOrd="0" presId="urn:microsoft.com/office/officeart/2005/8/layout/radial5"/>
    <dgm:cxn modelId="{0FC65647-FE38-49D7-A37C-3854EA92F6D1}" srcId="{BA9E713E-AD64-4BFF-B8FB-EE3337EEB8F9}" destId="{8C7F15BA-8701-4670-830B-406899D5FD7F}" srcOrd="0" destOrd="0" parTransId="{151EC288-BEFD-408F-915B-909E41AF51C5}" sibTransId="{13E56676-955E-4EA8-B7CA-DD0BAAF7B80F}"/>
    <dgm:cxn modelId="{26DC1984-FD9E-47FE-8CBC-E04250C4D12D}" srcId="{5C32DA95-E82B-4C02-BC08-FF3829D6B1E5}" destId="{BA9E713E-AD64-4BFF-B8FB-EE3337EEB8F9}" srcOrd="0" destOrd="0" parTransId="{076574CF-272E-43C5-B83B-E95FA7B96072}" sibTransId="{29C97BFF-849C-49AF-B162-CFBC5C270383}"/>
    <dgm:cxn modelId="{A382E2AF-2DE9-4984-8C69-C27B28534784}" type="presOf" srcId="{B8329484-723A-4935-97C8-E7EE3A049CC6}" destId="{C596AF24-F17B-4837-BF98-9A354FE36E44}" srcOrd="1" destOrd="0" presId="urn:microsoft.com/office/officeart/2005/8/layout/radial5"/>
    <dgm:cxn modelId="{D99BDA6A-EC15-4DC9-8B8F-95B5E8C9E483}" type="presOf" srcId="{5C32DA95-E82B-4C02-BC08-FF3829D6B1E5}" destId="{EC29AD53-CED2-408E-AD66-8582CCB6CDF9}" srcOrd="0" destOrd="0" presId="urn:microsoft.com/office/officeart/2005/8/layout/radial5"/>
    <dgm:cxn modelId="{C8B2AF08-2808-4B92-A366-BCCEDCB5CD4F}" type="presOf" srcId="{B4CAEFB2-4216-4096-AA9E-ED725DACD9BB}" destId="{32FC22A0-EE1A-4AA0-91DB-4B5351E76337}" srcOrd="0" destOrd="0" presId="urn:microsoft.com/office/officeart/2005/8/layout/radial5"/>
    <dgm:cxn modelId="{3CDD30E7-9F08-4063-8848-B57FE3A66076}" srcId="{BA9E713E-AD64-4BFF-B8FB-EE3337EEB8F9}" destId="{4CBAB088-2531-4280-BE11-DF76ECA87186}" srcOrd="1" destOrd="0" parTransId="{B8329484-723A-4935-97C8-E7EE3A049CC6}" sibTransId="{5BAD3BFA-99F4-4261-BB9B-C75056EA8BD7}"/>
    <dgm:cxn modelId="{843A3A3E-257B-43B7-A69E-834F8119F6E3}" srcId="{BA9E713E-AD64-4BFF-B8FB-EE3337EEB8F9}" destId="{F9373899-EC56-4BC2-A050-9BBC324CE6EE}" srcOrd="2" destOrd="0" parTransId="{B4CAEFB2-4216-4096-AA9E-ED725DACD9BB}" sibTransId="{9449A7C7-A545-45A8-A6EB-4523463B0350}"/>
    <dgm:cxn modelId="{2F8754F7-055F-463A-A837-8C4F2278B3DB}" type="presOf" srcId="{F9373899-EC56-4BC2-A050-9BBC324CE6EE}" destId="{3B45AAAE-5809-40EE-8751-FB0287BF0696}" srcOrd="0" destOrd="0" presId="urn:microsoft.com/office/officeart/2005/8/layout/radial5"/>
    <dgm:cxn modelId="{EEAE7993-F307-4870-A6D8-2719143E4A65}" type="presOf" srcId="{B4CAEFB2-4216-4096-AA9E-ED725DACD9BB}" destId="{584160F5-3096-4067-8191-5CFB3386D7C8}" srcOrd="1" destOrd="0" presId="urn:microsoft.com/office/officeart/2005/8/layout/radial5"/>
    <dgm:cxn modelId="{CD315E9E-38DA-4050-8864-8921E20D3920}" type="presOf" srcId="{4CBAB088-2531-4280-BE11-DF76ECA87186}" destId="{19408C86-8D94-4243-B6C8-E81A4F01988F}" srcOrd="0" destOrd="0" presId="urn:microsoft.com/office/officeart/2005/8/layout/radial5"/>
    <dgm:cxn modelId="{928ADC95-9B8F-4903-B778-97D77317C626}" type="presOf" srcId="{BA9E713E-AD64-4BFF-B8FB-EE3337EEB8F9}" destId="{6651E0F8-A762-4E6A-B0B2-190FB7BBF613}" srcOrd="0" destOrd="0" presId="urn:microsoft.com/office/officeart/2005/8/layout/radial5"/>
    <dgm:cxn modelId="{06742A5F-DB09-49C3-AA03-3140A7B76738}" type="presOf" srcId="{151EC288-BEFD-408F-915B-909E41AF51C5}" destId="{B18CBDE5-100F-4177-88F0-70ABE8CB5E57}" srcOrd="0" destOrd="0" presId="urn:microsoft.com/office/officeart/2005/8/layout/radial5"/>
    <dgm:cxn modelId="{4E03FAA3-5062-48F9-8934-E39258D04739}" type="presOf" srcId="{B8329484-723A-4935-97C8-E7EE3A049CC6}" destId="{EFBF8E66-C88E-426B-AA9C-800B26B094F8}" srcOrd="0" destOrd="0" presId="urn:microsoft.com/office/officeart/2005/8/layout/radial5"/>
    <dgm:cxn modelId="{CBC9B993-682B-4E67-93B9-F54E66A0FA67}" type="presParOf" srcId="{EC29AD53-CED2-408E-AD66-8582CCB6CDF9}" destId="{6651E0F8-A762-4E6A-B0B2-190FB7BBF613}" srcOrd="0" destOrd="0" presId="urn:microsoft.com/office/officeart/2005/8/layout/radial5"/>
    <dgm:cxn modelId="{F64B32D8-80DF-48DE-98A2-0C6E2352B0F5}" type="presParOf" srcId="{EC29AD53-CED2-408E-AD66-8582CCB6CDF9}" destId="{B18CBDE5-100F-4177-88F0-70ABE8CB5E57}" srcOrd="1" destOrd="0" presId="urn:microsoft.com/office/officeart/2005/8/layout/radial5"/>
    <dgm:cxn modelId="{1B9ED8E5-5C22-455F-B53E-5B56E917DF79}" type="presParOf" srcId="{B18CBDE5-100F-4177-88F0-70ABE8CB5E57}" destId="{0EC42B46-6345-4507-AE28-271205D54D2D}" srcOrd="0" destOrd="0" presId="urn:microsoft.com/office/officeart/2005/8/layout/radial5"/>
    <dgm:cxn modelId="{62CCE8CA-FFFF-4D4E-8FD1-9B3ED6298EEF}" type="presParOf" srcId="{EC29AD53-CED2-408E-AD66-8582CCB6CDF9}" destId="{BB120DF3-921F-4B67-A54D-22B3E69BBC8A}" srcOrd="2" destOrd="0" presId="urn:microsoft.com/office/officeart/2005/8/layout/radial5"/>
    <dgm:cxn modelId="{0417A57D-8521-4453-811C-D55E46B41A20}" type="presParOf" srcId="{EC29AD53-CED2-408E-AD66-8582CCB6CDF9}" destId="{EFBF8E66-C88E-426B-AA9C-800B26B094F8}" srcOrd="3" destOrd="0" presId="urn:microsoft.com/office/officeart/2005/8/layout/radial5"/>
    <dgm:cxn modelId="{60E2A796-E5EC-43B9-8312-B37EA38A25FB}" type="presParOf" srcId="{EFBF8E66-C88E-426B-AA9C-800B26B094F8}" destId="{C596AF24-F17B-4837-BF98-9A354FE36E44}" srcOrd="0" destOrd="0" presId="urn:microsoft.com/office/officeart/2005/8/layout/radial5"/>
    <dgm:cxn modelId="{512D2A93-8513-4899-BB1A-CB98681CB9A4}" type="presParOf" srcId="{EC29AD53-CED2-408E-AD66-8582CCB6CDF9}" destId="{19408C86-8D94-4243-B6C8-E81A4F01988F}" srcOrd="4" destOrd="0" presId="urn:microsoft.com/office/officeart/2005/8/layout/radial5"/>
    <dgm:cxn modelId="{A4FD67D6-DF07-45E9-A249-3DD363C0DE36}" type="presParOf" srcId="{EC29AD53-CED2-408E-AD66-8582CCB6CDF9}" destId="{32FC22A0-EE1A-4AA0-91DB-4B5351E76337}" srcOrd="5" destOrd="0" presId="urn:microsoft.com/office/officeart/2005/8/layout/radial5"/>
    <dgm:cxn modelId="{B1D379A9-E8E6-4318-AED1-4F63B5E436DA}" type="presParOf" srcId="{32FC22A0-EE1A-4AA0-91DB-4B5351E76337}" destId="{584160F5-3096-4067-8191-5CFB3386D7C8}" srcOrd="0" destOrd="0" presId="urn:microsoft.com/office/officeart/2005/8/layout/radial5"/>
    <dgm:cxn modelId="{47173413-D235-4C6F-89A6-B6EF9BCA31D7}" type="presParOf" srcId="{EC29AD53-CED2-408E-AD66-8582CCB6CDF9}" destId="{3B45AAAE-5809-40EE-8751-FB0287BF0696}"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32DA95-E82B-4C02-BC08-FF3829D6B1E5}"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BA9E713E-AD64-4BFF-B8FB-EE3337EEB8F9}">
      <dgm:prSet phldrT="[Text]" custT="1"/>
      <dgm:spPr/>
      <dgm:t>
        <a:bodyPr/>
        <a:lstStyle/>
        <a:p>
          <a:r>
            <a:rPr lang="en-US" sz="2400" b="1" i="0" dirty="0"/>
            <a:t>Active caseload</a:t>
          </a:r>
        </a:p>
        <a:p>
          <a:r>
            <a:rPr lang="en-US" sz="1900" b="0" i="1" dirty="0"/>
            <a:t>Faculty-referred/early alert &amp; self-referred</a:t>
          </a:r>
        </a:p>
      </dgm:t>
    </dgm:pt>
    <dgm:pt modelId="{076574CF-272E-43C5-B83B-E95FA7B96072}" type="parTrans" cxnId="{26DC1984-FD9E-47FE-8CBC-E04250C4D12D}">
      <dgm:prSet/>
      <dgm:spPr/>
      <dgm:t>
        <a:bodyPr/>
        <a:lstStyle/>
        <a:p>
          <a:endParaRPr lang="en-US"/>
        </a:p>
      </dgm:t>
    </dgm:pt>
    <dgm:pt modelId="{29C97BFF-849C-49AF-B162-CFBC5C270383}" type="sibTrans" cxnId="{26DC1984-FD9E-47FE-8CBC-E04250C4D12D}">
      <dgm:prSet/>
      <dgm:spPr/>
      <dgm:t>
        <a:bodyPr/>
        <a:lstStyle/>
        <a:p>
          <a:endParaRPr lang="en-US"/>
        </a:p>
      </dgm:t>
    </dgm:pt>
    <dgm:pt modelId="{8C7F15BA-8701-4670-830B-406899D5FD7F}">
      <dgm:prSet phldrT="[Text]" custT="1"/>
      <dgm:spPr/>
      <dgm:t>
        <a:bodyPr/>
        <a:lstStyle/>
        <a:p>
          <a:r>
            <a:rPr lang="en-US" sz="2600" b="1" i="0" dirty="0"/>
            <a:t>Assigned caseload </a:t>
          </a:r>
        </a:p>
        <a:p>
          <a:r>
            <a:rPr lang="en-US" sz="2400" b="0" i="1" dirty="0"/>
            <a:t>All students in dev ed </a:t>
          </a:r>
        </a:p>
      </dgm:t>
    </dgm:pt>
    <dgm:pt modelId="{151EC288-BEFD-408F-915B-909E41AF51C5}" type="parTrans" cxnId="{0FC65647-FE38-49D7-A37C-3854EA92F6D1}">
      <dgm:prSet/>
      <dgm:spPr/>
      <dgm:t>
        <a:bodyPr/>
        <a:lstStyle/>
        <a:p>
          <a:endParaRPr lang="en-US" dirty="0"/>
        </a:p>
      </dgm:t>
    </dgm:pt>
    <dgm:pt modelId="{13E56676-955E-4EA8-B7CA-DD0BAAF7B80F}" type="sibTrans" cxnId="{0FC65647-FE38-49D7-A37C-3854EA92F6D1}">
      <dgm:prSet/>
      <dgm:spPr/>
      <dgm:t>
        <a:bodyPr/>
        <a:lstStyle/>
        <a:p>
          <a:endParaRPr lang="en-US"/>
        </a:p>
      </dgm:t>
    </dgm:pt>
    <dgm:pt modelId="{4CBAB088-2531-4280-BE11-DF76ECA87186}">
      <dgm:prSet phldrT="[Text]" custT="1"/>
      <dgm:spPr/>
      <dgm:t>
        <a:bodyPr/>
        <a:lstStyle/>
        <a:p>
          <a:r>
            <a:rPr lang="en-US" sz="2200" b="1" i="0" dirty="0"/>
            <a:t>Faculty-referred</a:t>
          </a:r>
        </a:p>
        <a:p>
          <a:r>
            <a:rPr lang="en-US" sz="1700" b="0" i="1" dirty="0"/>
            <a:t>50-75% of active caseload</a:t>
          </a:r>
        </a:p>
      </dgm:t>
    </dgm:pt>
    <dgm:pt modelId="{B8329484-723A-4935-97C8-E7EE3A049CC6}" type="parTrans" cxnId="{3CDD30E7-9F08-4063-8848-B57FE3A66076}">
      <dgm:prSet/>
      <dgm:spPr/>
      <dgm:t>
        <a:bodyPr/>
        <a:lstStyle/>
        <a:p>
          <a:endParaRPr lang="en-US" dirty="0"/>
        </a:p>
      </dgm:t>
    </dgm:pt>
    <dgm:pt modelId="{5BAD3BFA-99F4-4261-BB9B-C75056EA8BD7}" type="sibTrans" cxnId="{3CDD30E7-9F08-4063-8848-B57FE3A66076}">
      <dgm:prSet/>
      <dgm:spPr/>
      <dgm:t>
        <a:bodyPr/>
        <a:lstStyle/>
        <a:p>
          <a:endParaRPr lang="en-US"/>
        </a:p>
      </dgm:t>
    </dgm:pt>
    <dgm:pt modelId="{F9373899-EC56-4BC2-A050-9BBC324CE6EE}">
      <dgm:prSet phldrT="[Text]" custT="1"/>
      <dgm:spPr/>
      <dgm:t>
        <a:bodyPr/>
        <a:lstStyle/>
        <a:p>
          <a:r>
            <a:rPr lang="en-US" sz="2200" b="1" i="0" dirty="0"/>
            <a:t>Self-referred</a:t>
          </a:r>
        </a:p>
        <a:p>
          <a:r>
            <a:rPr lang="en-US" sz="1800" b="0" i="1" dirty="0"/>
            <a:t>25-50% of active caseload</a:t>
          </a:r>
        </a:p>
      </dgm:t>
    </dgm:pt>
    <dgm:pt modelId="{B4CAEFB2-4216-4096-AA9E-ED725DACD9BB}" type="parTrans" cxnId="{843A3A3E-257B-43B7-A69E-834F8119F6E3}">
      <dgm:prSet/>
      <dgm:spPr/>
      <dgm:t>
        <a:bodyPr/>
        <a:lstStyle/>
        <a:p>
          <a:endParaRPr lang="en-US" dirty="0"/>
        </a:p>
      </dgm:t>
    </dgm:pt>
    <dgm:pt modelId="{9449A7C7-A545-45A8-A6EB-4523463B0350}" type="sibTrans" cxnId="{843A3A3E-257B-43B7-A69E-834F8119F6E3}">
      <dgm:prSet/>
      <dgm:spPr/>
      <dgm:t>
        <a:bodyPr/>
        <a:lstStyle/>
        <a:p>
          <a:endParaRPr lang="en-US"/>
        </a:p>
      </dgm:t>
    </dgm:pt>
    <dgm:pt modelId="{EC29AD53-CED2-408E-AD66-8582CCB6CDF9}" type="pres">
      <dgm:prSet presAssocID="{5C32DA95-E82B-4C02-BC08-FF3829D6B1E5}" presName="Name0" presStyleCnt="0">
        <dgm:presLayoutVars>
          <dgm:chMax val="1"/>
          <dgm:dir/>
          <dgm:animLvl val="ctr"/>
          <dgm:resizeHandles val="exact"/>
        </dgm:presLayoutVars>
      </dgm:prSet>
      <dgm:spPr/>
      <dgm:t>
        <a:bodyPr/>
        <a:lstStyle/>
        <a:p>
          <a:endParaRPr lang="en-US"/>
        </a:p>
      </dgm:t>
    </dgm:pt>
    <dgm:pt modelId="{6651E0F8-A762-4E6A-B0B2-190FB7BBF613}" type="pres">
      <dgm:prSet presAssocID="{BA9E713E-AD64-4BFF-B8FB-EE3337EEB8F9}" presName="centerShape" presStyleLbl="node0" presStyleIdx="0" presStyleCnt="1" custScaleX="183086" custScaleY="177305" custLinFactNeighborX="-248" custLinFactNeighborY="-21524"/>
      <dgm:spPr/>
      <dgm:t>
        <a:bodyPr/>
        <a:lstStyle/>
        <a:p>
          <a:endParaRPr lang="en-US"/>
        </a:p>
      </dgm:t>
    </dgm:pt>
    <dgm:pt modelId="{B18CBDE5-100F-4177-88F0-70ABE8CB5E57}" type="pres">
      <dgm:prSet presAssocID="{151EC288-BEFD-408F-915B-909E41AF51C5}" presName="parTrans" presStyleLbl="sibTrans2D1" presStyleIdx="0" presStyleCnt="3" custAng="10774026" custScaleX="405398" custLinFactNeighborX="7046" custLinFactNeighborY="-3800"/>
      <dgm:spPr/>
      <dgm:t>
        <a:bodyPr/>
        <a:lstStyle/>
        <a:p>
          <a:endParaRPr lang="en-US"/>
        </a:p>
      </dgm:t>
    </dgm:pt>
    <dgm:pt modelId="{0EC42B46-6345-4507-AE28-271205D54D2D}" type="pres">
      <dgm:prSet presAssocID="{151EC288-BEFD-408F-915B-909E41AF51C5}" presName="connectorText" presStyleLbl="sibTrans2D1" presStyleIdx="0" presStyleCnt="3"/>
      <dgm:spPr/>
      <dgm:t>
        <a:bodyPr/>
        <a:lstStyle/>
        <a:p>
          <a:endParaRPr lang="en-US"/>
        </a:p>
      </dgm:t>
    </dgm:pt>
    <dgm:pt modelId="{BB120DF3-921F-4B67-A54D-22B3E69BBC8A}" type="pres">
      <dgm:prSet presAssocID="{8C7F15BA-8701-4670-830B-406899D5FD7F}" presName="node" presStyleLbl="node1" presStyleIdx="0" presStyleCnt="3" custScaleX="181552" custScaleY="177349" custRadScaleRad="145604" custRadScaleInc="-120552">
        <dgm:presLayoutVars>
          <dgm:bulletEnabled val="1"/>
        </dgm:presLayoutVars>
      </dgm:prSet>
      <dgm:spPr/>
      <dgm:t>
        <a:bodyPr/>
        <a:lstStyle/>
        <a:p>
          <a:endParaRPr lang="en-US"/>
        </a:p>
      </dgm:t>
    </dgm:pt>
    <dgm:pt modelId="{EFBF8E66-C88E-426B-AA9C-800B26B094F8}" type="pres">
      <dgm:prSet presAssocID="{B8329484-723A-4935-97C8-E7EE3A049CC6}" presName="parTrans" presStyleLbl="sibTrans2D1" presStyleIdx="1" presStyleCnt="3" custScaleX="189344" custLinFactNeighborX="-6926" custLinFactNeighborY="43"/>
      <dgm:spPr/>
      <dgm:t>
        <a:bodyPr/>
        <a:lstStyle/>
        <a:p>
          <a:endParaRPr lang="en-US"/>
        </a:p>
      </dgm:t>
    </dgm:pt>
    <dgm:pt modelId="{C596AF24-F17B-4837-BF98-9A354FE36E44}" type="pres">
      <dgm:prSet presAssocID="{B8329484-723A-4935-97C8-E7EE3A049CC6}" presName="connectorText" presStyleLbl="sibTrans2D1" presStyleIdx="1" presStyleCnt="3"/>
      <dgm:spPr/>
      <dgm:t>
        <a:bodyPr/>
        <a:lstStyle/>
        <a:p>
          <a:endParaRPr lang="en-US"/>
        </a:p>
      </dgm:t>
    </dgm:pt>
    <dgm:pt modelId="{19408C86-8D94-4243-B6C8-E81A4F01988F}" type="pres">
      <dgm:prSet presAssocID="{4CBAB088-2531-4280-BE11-DF76ECA87186}" presName="node" presStyleLbl="node1" presStyleIdx="1" presStyleCnt="3" custScaleX="137925" custScaleY="137582" custRadScaleRad="154263" custRadScaleInc="-108008">
        <dgm:presLayoutVars>
          <dgm:bulletEnabled val="1"/>
        </dgm:presLayoutVars>
      </dgm:prSet>
      <dgm:spPr/>
      <dgm:t>
        <a:bodyPr/>
        <a:lstStyle/>
        <a:p>
          <a:endParaRPr lang="en-US"/>
        </a:p>
      </dgm:t>
    </dgm:pt>
    <dgm:pt modelId="{32FC22A0-EE1A-4AA0-91DB-4B5351E76337}" type="pres">
      <dgm:prSet presAssocID="{B4CAEFB2-4216-4096-AA9E-ED725DACD9BB}" presName="parTrans" presStyleLbl="sibTrans2D1" presStyleIdx="2" presStyleCnt="3" custScaleX="166298"/>
      <dgm:spPr/>
      <dgm:t>
        <a:bodyPr/>
        <a:lstStyle/>
        <a:p>
          <a:endParaRPr lang="en-US"/>
        </a:p>
      </dgm:t>
    </dgm:pt>
    <dgm:pt modelId="{584160F5-3096-4067-8191-5CFB3386D7C8}" type="pres">
      <dgm:prSet presAssocID="{B4CAEFB2-4216-4096-AA9E-ED725DACD9BB}" presName="connectorText" presStyleLbl="sibTrans2D1" presStyleIdx="2" presStyleCnt="3"/>
      <dgm:spPr/>
      <dgm:t>
        <a:bodyPr/>
        <a:lstStyle/>
        <a:p>
          <a:endParaRPr lang="en-US"/>
        </a:p>
      </dgm:t>
    </dgm:pt>
    <dgm:pt modelId="{3B45AAAE-5809-40EE-8751-FB0287BF0696}" type="pres">
      <dgm:prSet presAssocID="{F9373899-EC56-4BC2-A050-9BBC324CE6EE}" presName="node" presStyleLbl="node1" presStyleIdx="2" presStyleCnt="3" custScaleX="141054" custScaleY="135340" custRadScaleRad="130478" custRadScaleInc="-236175">
        <dgm:presLayoutVars>
          <dgm:bulletEnabled val="1"/>
        </dgm:presLayoutVars>
      </dgm:prSet>
      <dgm:spPr/>
      <dgm:t>
        <a:bodyPr/>
        <a:lstStyle/>
        <a:p>
          <a:endParaRPr lang="en-US"/>
        </a:p>
      </dgm:t>
    </dgm:pt>
  </dgm:ptLst>
  <dgm:cxnLst>
    <dgm:cxn modelId="{67CEE1F4-4559-4CBF-903B-A12B4C7B4772}" type="presOf" srcId="{8C7F15BA-8701-4670-830B-406899D5FD7F}" destId="{BB120DF3-921F-4B67-A54D-22B3E69BBC8A}" srcOrd="0" destOrd="0" presId="urn:microsoft.com/office/officeart/2005/8/layout/radial5"/>
    <dgm:cxn modelId="{A74364F7-BF0F-49EB-B31F-4A87B93C097F}" type="presOf" srcId="{151EC288-BEFD-408F-915B-909E41AF51C5}" destId="{0EC42B46-6345-4507-AE28-271205D54D2D}" srcOrd="1" destOrd="0" presId="urn:microsoft.com/office/officeart/2005/8/layout/radial5"/>
    <dgm:cxn modelId="{0FC65647-FE38-49D7-A37C-3854EA92F6D1}" srcId="{BA9E713E-AD64-4BFF-B8FB-EE3337EEB8F9}" destId="{8C7F15BA-8701-4670-830B-406899D5FD7F}" srcOrd="0" destOrd="0" parTransId="{151EC288-BEFD-408F-915B-909E41AF51C5}" sibTransId="{13E56676-955E-4EA8-B7CA-DD0BAAF7B80F}"/>
    <dgm:cxn modelId="{26DC1984-FD9E-47FE-8CBC-E04250C4D12D}" srcId="{5C32DA95-E82B-4C02-BC08-FF3829D6B1E5}" destId="{BA9E713E-AD64-4BFF-B8FB-EE3337EEB8F9}" srcOrd="0" destOrd="0" parTransId="{076574CF-272E-43C5-B83B-E95FA7B96072}" sibTransId="{29C97BFF-849C-49AF-B162-CFBC5C270383}"/>
    <dgm:cxn modelId="{A382E2AF-2DE9-4984-8C69-C27B28534784}" type="presOf" srcId="{B8329484-723A-4935-97C8-E7EE3A049CC6}" destId="{C596AF24-F17B-4837-BF98-9A354FE36E44}" srcOrd="1" destOrd="0" presId="urn:microsoft.com/office/officeart/2005/8/layout/radial5"/>
    <dgm:cxn modelId="{D99BDA6A-EC15-4DC9-8B8F-95B5E8C9E483}" type="presOf" srcId="{5C32DA95-E82B-4C02-BC08-FF3829D6B1E5}" destId="{EC29AD53-CED2-408E-AD66-8582CCB6CDF9}" srcOrd="0" destOrd="0" presId="urn:microsoft.com/office/officeart/2005/8/layout/radial5"/>
    <dgm:cxn modelId="{C8B2AF08-2808-4B92-A366-BCCEDCB5CD4F}" type="presOf" srcId="{B4CAEFB2-4216-4096-AA9E-ED725DACD9BB}" destId="{32FC22A0-EE1A-4AA0-91DB-4B5351E76337}" srcOrd="0" destOrd="0" presId="urn:microsoft.com/office/officeart/2005/8/layout/radial5"/>
    <dgm:cxn modelId="{3CDD30E7-9F08-4063-8848-B57FE3A66076}" srcId="{BA9E713E-AD64-4BFF-B8FB-EE3337EEB8F9}" destId="{4CBAB088-2531-4280-BE11-DF76ECA87186}" srcOrd="1" destOrd="0" parTransId="{B8329484-723A-4935-97C8-E7EE3A049CC6}" sibTransId="{5BAD3BFA-99F4-4261-BB9B-C75056EA8BD7}"/>
    <dgm:cxn modelId="{843A3A3E-257B-43B7-A69E-834F8119F6E3}" srcId="{BA9E713E-AD64-4BFF-B8FB-EE3337EEB8F9}" destId="{F9373899-EC56-4BC2-A050-9BBC324CE6EE}" srcOrd="2" destOrd="0" parTransId="{B4CAEFB2-4216-4096-AA9E-ED725DACD9BB}" sibTransId="{9449A7C7-A545-45A8-A6EB-4523463B0350}"/>
    <dgm:cxn modelId="{2F8754F7-055F-463A-A837-8C4F2278B3DB}" type="presOf" srcId="{F9373899-EC56-4BC2-A050-9BBC324CE6EE}" destId="{3B45AAAE-5809-40EE-8751-FB0287BF0696}" srcOrd="0" destOrd="0" presId="urn:microsoft.com/office/officeart/2005/8/layout/radial5"/>
    <dgm:cxn modelId="{EEAE7993-F307-4870-A6D8-2719143E4A65}" type="presOf" srcId="{B4CAEFB2-4216-4096-AA9E-ED725DACD9BB}" destId="{584160F5-3096-4067-8191-5CFB3386D7C8}" srcOrd="1" destOrd="0" presId="urn:microsoft.com/office/officeart/2005/8/layout/radial5"/>
    <dgm:cxn modelId="{CD315E9E-38DA-4050-8864-8921E20D3920}" type="presOf" srcId="{4CBAB088-2531-4280-BE11-DF76ECA87186}" destId="{19408C86-8D94-4243-B6C8-E81A4F01988F}" srcOrd="0" destOrd="0" presId="urn:microsoft.com/office/officeart/2005/8/layout/radial5"/>
    <dgm:cxn modelId="{928ADC95-9B8F-4903-B778-97D77317C626}" type="presOf" srcId="{BA9E713E-AD64-4BFF-B8FB-EE3337EEB8F9}" destId="{6651E0F8-A762-4E6A-B0B2-190FB7BBF613}" srcOrd="0" destOrd="0" presId="urn:microsoft.com/office/officeart/2005/8/layout/radial5"/>
    <dgm:cxn modelId="{06742A5F-DB09-49C3-AA03-3140A7B76738}" type="presOf" srcId="{151EC288-BEFD-408F-915B-909E41AF51C5}" destId="{B18CBDE5-100F-4177-88F0-70ABE8CB5E57}" srcOrd="0" destOrd="0" presId="urn:microsoft.com/office/officeart/2005/8/layout/radial5"/>
    <dgm:cxn modelId="{4E03FAA3-5062-48F9-8934-E39258D04739}" type="presOf" srcId="{B8329484-723A-4935-97C8-E7EE3A049CC6}" destId="{EFBF8E66-C88E-426B-AA9C-800B26B094F8}" srcOrd="0" destOrd="0" presId="urn:microsoft.com/office/officeart/2005/8/layout/radial5"/>
    <dgm:cxn modelId="{CBC9B993-682B-4E67-93B9-F54E66A0FA67}" type="presParOf" srcId="{EC29AD53-CED2-408E-AD66-8582CCB6CDF9}" destId="{6651E0F8-A762-4E6A-B0B2-190FB7BBF613}" srcOrd="0" destOrd="0" presId="urn:microsoft.com/office/officeart/2005/8/layout/radial5"/>
    <dgm:cxn modelId="{F64B32D8-80DF-48DE-98A2-0C6E2352B0F5}" type="presParOf" srcId="{EC29AD53-CED2-408E-AD66-8582CCB6CDF9}" destId="{B18CBDE5-100F-4177-88F0-70ABE8CB5E57}" srcOrd="1" destOrd="0" presId="urn:microsoft.com/office/officeart/2005/8/layout/radial5"/>
    <dgm:cxn modelId="{1B9ED8E5-5C22-455F-B53E-5B56E917DF79}" type="presParOf" srcId="{B18CBDE5-100F-4177-88F0-70ABE8CB5E57}" destId="{0EC42B46-6345-4507-AE28-271205D54D2D}" srcOrd="0" destOrd="0" presId="urn:microsoft.com/office/officeart/2005/8/layout/radial5"/>
    <dgm:cxn modelId="{62CCE8CA-FFFF-4D4E-8FD1-9B3ED6298EEF}" type="presParOf" srcId="{EC29AD53-CED2-408E-AD66-8582CCB6CDF9}" destId="{BB120DF3-921F-4B67-A54D-22B3E69BBC8A}" srcOrd="2" destOrd="0" presId="urn:microsoft.com/office/officeart/2005/8/layout/radial5"/>
    <dgm:cxn modelId="{0417A57D-8521-4453-811C-D55E46B41A20}" type="presParOf" srcId="{EC29AD53-CED2-408E-AD66-8582CCB6CDF9}" destId="{EFBF8E66-C88E-426B-AA9C-800B26B094F8}" srcOrd="3" destOrd="0" presId="urn:microsoft.com/office/officeart/2005/8/layout/radial5"/>
    <dgm:cxn modelId="{60E2A796-E5EC-43B9-8312-B37EA38A25FB}" type="presParOf" srcId="{EFBF8E66-C88E-426B-AA9C-800B26B094F8}" destId="{C596AF24-F17B-4837-BF98-9A354FE36E44}" srcOrd="0" destOrd="0" presId="urn:microsoft.com/office/officeart/2005/8/layout/radial5"/>
    <dgm:cxn modelId="{512D2A93-8513-4899-BB1A-CB98681CB9A4}" type="presParOf" srcId="{EC29AD53-CED2-408E-AD66-8582CCB6CDF9}" destId="{19408C86-8D94-4243-B6C8-E81A4F01988F}" srcOrd="4" destOrd="0" presId="urn:microsoft.com/office/officeart/2005/8/layout/radial5"/>
    <dgm:cxn modelId="{A4FD67D6-DF07-45E9-A249-3DD363C0DE36}" type="presParOf" srcId="{EC29AD53-CED2-408E-AD66-8582CCB6CDF9}" destId="{32FC22A0-EE1A-4AA0-91DB-4B5351E76337}" srcOrd="5" destOrd="0" presId="urn:microsoft.com/office/officeart/2005/8/layout/radial5"/>
    <dgm:cxn modelId="{B1D379A9-E8E6-4318-AED1-4F63B5E436DA}" type="presParOf" srcId="{32FC22A0-EE1A-4AA0-91DB-4B5351E76337}" destId="{584160F5-3096-4067-8191-5CFB3386D7C8}" srcOrd="0" destOrd="0" presId="urn:microsoft.com/office/officeart/2005/8/layout/radial5"/>
    <dgm:cxn modelId="{47173413-D235-4C6F-89A6-B6EF9BCA31D7}" type="presParOf" srcId="{EC29AD53-CED2-408E-AD66-8582CCB6CDF9}" destId="{3B45AAAE-5809-40EE-8751-FB0287BF0696}" srcOrd="6"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21651-663F-431F-861A-F3ABF0A70DDB}">
      <dsp:nvSpPr>
        <dsp:cNvPr id="0" name=""/>
        <dsp:cNvSpPr/>
      </dsp:nvSpPr>
      <dsp:spPr>
        <a:xfrm>
          <a:off x="2721034" y="1587055"/>
          <a:ext cx="1241279" cy="12255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Academic Coaching</a:t>
          </a:r>
        </a:p>
      </dsp:txBody>
      <dsp:txXfrm>
        <a:off x="2902815" y="1766526"/>
        <a:ext cx="877717" cy="866566"/>
      </dsp:txXfrm>
    </dsp:sp>
    <dsp:sp modelId="{F91A0D0F-5449-41F7-85DE-F96AFD1A1621}">
      <dsp:nvSpPr>
        <dsp:cNvPr id="0" name=""/>
        <dsp:cNvSpPr/>
      </dsp:nvSpPr>
      <dsp:spPr>
        <a:xfrm rot="15944805">
          <a:off x="2970504" y="1276427"/>
          <a:ext cx="606465" cy="19751"/>
        </a:xfrm>
        <a:custGeom>
          <a:avLst/>
          <a:gdLst/>
          <a:ahLst/>
          <a:cxnLst/>
          <a:rect l="0" t="0" r="0" b="0"/>
          <a:pathLst>
            <a:path>
              <a:moveTo>
                <a:pt x="0" y="9875"/>
              </a:moveTo>
              <a:lnTo>
                <a:pt x="606465" y="987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258575" y="1271141"/>
        <a:ext cx="30323" cy="30323"/>
      </dsp:txXfrm>
    </dsp:sp>
    <dsp:sp modelId="{AAC3876E-A01E-4150-8D8D-646B6DC15E19}">
      <dsp:nvSpPr>
        <dsp:cNvPr id="0" name=""/>
        <dsp:cNvSpPr/>
      </dsp:nvSpPr>
      <dsp:spPr>
        <a:xfrm>
          <a:off x="2681843" y="-74815"/>
          <a:ext cx="1060180" cy="106018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Counseling</a:t>
          </a:r>
        </a:p>
      </dsp:txBody>
      <dsp:txXfrm>
        <a:off x="2837103" y="80445"/>
        <a:ext cx="749660" cy="749660"/>
      </dsp:txXfrm>
    </dsp:sp>
    <dsp:sp modelId="{429A1F92-B65C-40FA-9318-81EE23E14282}">
      <dsp:nvSpPr>
        <dsp:cNvPr id="0" name=""/>
        <dsp:cNvSpPr/>
      </dsp:nvSpPr>
      <dsp:spPr>
        <a:xfrm rot="18530658">
          <a:off x="3551859" y="1342467"/>
          <a:ext cx="944547" cy="19751"/>
        </a:xfrm>
        <a:custGeom>
          <a:avLst/>
          <a:gdLst/>
          <a:ahLst/>
          <a:cxnLst/>
          <a:rect l="0" t="0" r="0" b="0"/>
          <a:pathLst>
            <a:path>
              <a:moveTo>
                <a:pt x="0" y="9875"/>
              </a:moveTo>
              <a:lnTo>
                <a:pt x="944547" y="987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00520" y="1328730"/>
        <a:ext cx="47227" cy="47227"/>
      </dsp:txXfrm>
    </dsp:sp>
    <dsp:sp modelId="{6C0CAFA9-F26A-4222-9391-1C3D9BBCDBF7}">
      <dsp:nvSpPr>
        <dsp:cNvPr id="0" name=""/>
        <dsp:cNvSpPr/>
      </dsp:nvSpPr>
      <dsp:spPr>
        <a:xfrm>
          <a:off x="4114024" y="6"/>
          <a:ext cx="1106898" cy="1106898"/>
        </a:xfrm>
        <a:prstGeom prst="ellipse">
          <a:avLst/>
        </a:prstGeom>
        <a:solidFill>
          <a:schemeClr val="accent2">
            <a:hueOff val="425593"/>
            <a:satOff val="-531"/>
            <a:lumOff val="1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Faculty</a:t>
          </a:r>
        </a:p>
      </dsp:txBody>
      <dsp:txXfrm>
        <a:off x="4276125" y="162107"/>
        <a:ext cx="782696" cy="782696"/>
      </dsp:txXfrm>
    </dsp:sp>
    <dsp:sp modelId="{B2C331B0-0BF1-4455-A80D-D6F8F3B82917}">
      <dsp:nvSpPr>
        <dsp:cNvPr id="0" name=""/>
        <dsp:cNvSpPr/>
      </dsp:nvSpPr>
      <dsp:spPr>
        <a:xfrm rot="19719101">
          <a:off x="3717990" y="1326931"/>
          <a:ext cx="2080761" cy="19751"/>
        </a:xfrm>
        <a:custGeom>
          <a:avLst/>
          <a:gdLst/>
          <a:ahLst/>
          <a:cxnLst/>
          <a:rect l="0" t="0" r="0" b="0"/>
          <a:pathLst>
            <a:path>
              <a:moveTo>
                <a:pt x="0" y="9875"/>
              </a:moveTo>
              <a:lnTo>
                <a:pt x="2080761" y="987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4706352" y="1284787"/>
        <a:ext cx="104038" cy="104038"/>
      </dsp:txXfrm>
    </dsp:sp>
    <dsp:sp modelId="{0CDC468D-1D54-4951-A6DA-517470F8287B}">
      <dsp:nvSpPr>
        <dsp:cNvPr id="0" name=""/>
        <dsp:cNvSpPr/>
      </dsp:nvSpPr>
      <dsp:spPr>
        <a:xfrm>
          <a:off x="5570485" y="0"/>
          <a:ext cx="1046624" cy="1046624"/>
        </a:xfrm>
        <a:prstGeom prst="ellipse">
          <a:avLst/>
        </a:prstGeom>
        <a:solidFill>
          <a:schemeClr val="accent2">
            <a:hueOff val="851185"/>
            <a:satOff val="-1062"/>
            <a:lumOff val="2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International Education</a:t>
          </a:r>
        </a:p>
      </dsp:txBody>
      <dsp:txXfrm>
        <a:off x="5723760" y="153275"/>
        <a:ext cx="740074" cy="740074"/>
      </dsp:txXfrm>
    </dsp:sp>
    <dsp:sp modelId="{A5073DC4-9CBF-4E2B-954F-A8389AA6D6BF}">
      <dsp:nvSpPr>
        <dsp:cNvPr id="0" name=""/>
        <dsp:cNvSpPr/>
      </dsp:nvSpPr>
      <dsp:spPr>
        <a:xfrm rot="20740608">
          <a:off x="3926076" y="1905436"/>
          <a:ext cx="1059675" cy="19751"/>
        </a:xfrm>
        <a:custGeom>
          <a:avLst/>
          <a:gdLst/>
          <a:ahLst/>
          <a:cxnLst/>
          <a:rect l="0" t="0" r="0" b="0"/>
          <a:pathLst>
            <a:path>
              <a:moveTo>
                <a:pt x="0" y="9875"/>
              </a:moveTo>
              <a:lnTo>
                <a:pt x="1059675" y="987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29422" y="1888820"/>
        <a:ext cx="52983" cy="52983"/>
      </dsp:txXfrm>
    </dsp:sp>
    <dsp:sp modelId="{BAB13BA5-ECB9-4EE2-8FA9-2F3952CBA190}">
      <dsp:nvSpPr>
        <dsp:cNvPr id="0" name=""/>
        <dsp:cNvSpPr/>
      </dsp:nvSpPr>
      <dsp:spPr>
        <a:xfrm>
          <a:off x="4954861" y="1205549"/>
          <a:ext cx="927833" cy="927833"/>
        </a:xfrm>
        <a:prstGeom prst="ellipse">
          <a:avLst/>
        </a:prstGeom>
        <a:solidFill>
          <a:schemeClr val="accent2">
            <a:hueOff val="1276778"/>
            <a:satOff val="-1592"/>
            <a:lumOff val="3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Tutoring</a:t>
          </a:r>
        </a:p>
      </dsp:txBody>
      <dsp:txXfrm>
        <a:off x="5090739" y="1341427"/>
        <a:ext cx="656077" cy="656077"/>
      </dsp:txXfrm>
    </dsp:sp>
    <dsp:sp modelId="{475E273B-4B06-46F1-B016-EBB46D74F86A}">
      <dsp:nvSpPr>
        <dsp:cNvPr id="0" name=""/>
        <dsp:cNvSpPr/>
      </dsp:nvSpPr>
      <dsp:spPr>
        <a:xfrm rot="829584">
          <a:off x="3923103" y="2509548"/>
          <a:ext cx="1434453" cy="19751"/>
        </a:xfrm>
        <a:custGeom>
          <a:avLst/>
          <a:gdLst/>
          <a:ahLst/>
          <a:cxnLst/>
          <a:rect l="0" t="0" r="0" b="0"/>
          <a:pathLst>
            <a:path>
              <a:moveTo>
                <a:pt x="0" y="9875"/>
              </a:moveTo>
              <a:lnTo>
                <a:pt x="1434453" y="987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604468" y="2483562"/>
        <a:ext cx="71722" cy="71722"/>
      </dsp:txXfrm>
    </dsp:sp>
    <dsp:sp modelId="{9FFFECE5-4FC3-4CF4-AB56-539D2CC33084}">
      <dsp:nvSpPr>
        <dsp:cNvPr id="0" name=""/>
        <dsp:cNvSpPr/>
      </dsp:nvSpPr>
      <dsp:spPr>
        <a:xfrm>
          <a:off x="5321890" y="2299898"/>
          <a:ext cx="1027382" cy="1027382"/>
        </a:xfrm>
        <a:prstGeom prst="ellipse">
          <a:avLst/>
        </a:prstGeom>
        <a:solidFill>
          <a:schemeClr val="accent2">
            <a:hueOff val="1702371"/>
            <a:satOff val="-2123"/>
            <a:lumOff val="4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Academic Advising</a:t>
          </a:r>
        </a:p>
      </dsp:txBody>
      <dsp:txXfrm>
        <a:off x="5472347" y="2450355"/>
        <a:ext cx="726468" cy="726468"/>
      </dsp:txXfrm>
    </dsp:sp>
    <dsp:sp modelId="{72E51F4B-9B52-4E75-B286-92CB60D33725}">
      <dsp:nvSpPr>
        <dsp:cNvPr id="0" name=""/>
        <dsp:cNvSpPr/>
      </dsp:nvSpPr>
      <dsp:spPr>
        <a:xfrm rot="2661912">
          <a:off x="3645239" y="2958028"/>
          <a:ext cx="963484" cy="19751"/>
        </a:xfrm>
        <a:custGeom>
          <a:avLst/>
          <a:gdLst/>
          <a:ahLst/>
          <a:cxnLst/>
          <a:rect l="0" t="0" r="0" b="0"/>
          <a:pathLst>
            <a:path>
              <a:moveTo>
                <a:pt x="0" y="9875"/>
              </a:moveTo>
              <a:lnTo>
                <a:pt x="963484" y="987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102894" y="2943817"/>
        <a:ext cx="48174" cy="48174"/>
      </dsp:txXfrm>
    </dsp:sp>
    <dsp:sp modelId="{51A1A5C1-D421-4110-BE4D-34504737C871}">
      <dsp:nvSpPr>
        <dsp:cNvPr id="0" name=""/>
        <dsp:cNvSpPr/>
      </dsp:nvSpPr>
      <dsp:spPr>
        <a:xfrm>
          <a:off x="4332446" y="3158186"/>
          <a:ext cx="974609" cy="974609"/>
        </a:xfrm>
        <a:prstGeom prst="ellipse">
          <a:avLst/>
        </a:prstGeom>
        <a:solidFill>
          <a:schemeClr val="accent2">
            <a:hueOff val="2127963"/>
            <a:satOff val="-2654"/>
            <a:lumOff val="6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Women’s Center</a:t>
          </a:r>
        </a:p>
      </dsp:txBody>
      <dsp:txXfrm>
        <a:off x="4475174" y="3300914"/>
        <a:ext cx="689153" cy="689153"/>
      </dsp:txXfrm>
    </dsp:sp>
    <dsp:sp modelId="{26180157-AA03-4A6C-AFAC-994EE830C3B2}">
      <dsp:nvSpPr>
        <dsp:cNvPr id="0" name=""/>
        <dsp:cNvSpPr/>
      </dsp:nvSpPr>
      <dsp:spPr>
        <a:xfrm rot="5373441">
          <a:off x="3152850" y="2997729"/>
          <a:ext cx="390130" cy="19751"/>
        </a:xfrm>
        <a:custGeom>
          <a:avLst/>
          <a:gdLst/>
          <a:ahLst/>
          <a:cxnLst/>
          <a:rect l="0" t="0" r="0" b="0"/>
          <a:pathLst>
            <a:path>
              <a:moveTo>
                <a:pt x="0" y="9875"/>
              </a:moveTo>
              <a:lnTo>
                <a:pt x="390130" y="987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38162" y="2997851"/>
        <a:ext cx="19506" cy="19506"/>
      </dsp:txXfrm>
    </dsp:sp>
    <dsp:sp modelId="{C261552A-E416-4735-8C42-B3070C91C555}">
      <dsp:nvSpPr>
        <dsp:cNvPr id="0" name=""/>
        <dsp:cNvSpPr/>
      </dsp:nvSpPr>
      <dsp:spPr>
        <a:xfrm>
          <a:off x="2811729" y="3202648"/>
          <a:ext cx="1083757" cy="1083757"/>
        </a:xfrm>
        <a:prstGeom prst="ellipse">
          <a:avLst/>
        </a:prstGeom>
        <a:solidFill>
          <a:schemeClr val="accent2">
            <a:hueOff val="2553556"/>
            <a:satOff val="-3185"/>
            <a:lumOff val="7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Multicultural Center</a:t>
          </a:r>
        </a:p>
      </dsp:txBody>
      <dsp:txXfrm>
        <a:off x="2970442" y="3361361"/>
        <a:ext cx="766331" cy="766331"/>
      </dsp:txXfrm>
    </dsp:sp>
    <dsp:sp modelId="{69443D51-8A81-49BE-AD42-7ECB38E56C7A}">
      <dsp:nvSpPr>
        <dsp:cNvPr id="0" name=""/>
        <dsp:cNvSpPr/>
      </dsp:nvSpPr>
      <dsp:spPr>
        <a:xfrm rot="8091054">
          <a:off x="2298357" y="2880041"/>
          <a:ext cx="713582" cy="19751"/>
        </a:xfrm>
        <a:custGeom>
          <a:avLst/>
          <a:gdLst/>
          <a:ahLst/>
          <a:cxnLst/>
          <a:rect l="0" t="0" r="0" b="0"/>
          <a:pathLst>
            <a:path>
              <a:moveTo>
                <a:pt x="0" y="9875"/>
              </a:moveTo>
              <a:lnTo>
                <a:pt x="713582" y="987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637309" y="2872077"/>
        <a:ext cx="35679" cy="35679"/>
      </dsp:txXfrm>
    </dsp:sp>
    <dsp:sp modelId="{25B8B7B3-A895-456A-B50E-27E9BEBCE5BC}">
      <dsp:nvSpPr>
        <dsp:cNvPr id="0" name=""/>
        <dsp:cNvSpPr/>
      </dsp:nvSpPr>
      <dsp:spPr>
        <a:xfrm>
          <a:off x="1597972" y="3005371"/>
          <a:ext cx="944773" cy="944773"/>
        </a:xfrm>
        <a:prstGeom prst="ellipse">
          <a:avLst/>
        </a:prstGeom>
        <a:solidFill>
          <a:schemeClr val="accent2">
            <a:hueOff val="2979148"/>
            <a:satOff val="-3716"/>
            <a:lumOff val="8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Financial Aid</a:t>
          </a:r>
        </a:p>
      </dsp:txBody>
      <dsp:txXfrm>
        <a:off x="1736331" y="3143730"/>
        <a:ext cx="668055" cy="668055"/>
      </dsp:txXfrm>
    </dsp:sp>
    <dsp:sp modelId="{3A1D65C3-34A1-453D-80D8-81EBDC082341}">
      <dsp:nvSpPr>
        <dsp:cNvPr id="0" name=""/>
        <dsp:cNvSpPr/>
      </dsp:nvSpPr>
      <dsp:spPr>
        <a:xfrm rot="9395855">
          <a:off x="943741" y="2814854"/>
          <a:ext cx="1907986" cy="19751"/>
        </a:xfrm>
        <a:custGeom>
          <a:avLst/>
          <a:gdLst/>
          <a:ahLst/>
          <a:cxnLst/>
          <a:rect l="0" t="0" r="0" b="0"/>
          <a:pathLst>
            <a:path>
              <a:moveTo>
                <a:pt x="0" y="9875"/>
              </a:moveTo>
              <a:lnTo>
                <a:pt x="1907986" y="987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rot="10800000">
        <a:off x="1850034" y="2777030"/>
        <a:ext cx="95399" cy="95399"/>
      </dsp:txXfrm>
    </dsp:sp>
    <dsp:sp modelId="{C1F765B7-BEE5-4306-9F4E-AEDDC9B75664}">
      <dsp:nvSpPr>
        <dsp:cNvPr id="0" name=""/>
        <dsp:cNvSpPr/>
      </dsp:nvSpPr>
      <dsp:spPr>
        <a:xfrm>
          <a:off x="0" y="2881822"/>
          <a:ext cx="1065982" cy="1067107"/>
        </a:xfrm>
        <a:prstGeom prst="ellipse">
          <a:avLst/>
        </a:prstGeom>
        <a:solidFill>
          <a:schemeClr val="accent2">
            <a:hueOff val="3404741"/>
            <a:satOff val="-4247"/>
            <a:lumOff val="9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Disability Services</a:t>
          </a:r>
        </a:p>
      </dsp:txBody>
      <dsp:txXfrm>
        <a:off x="156109" y="3038096"/>
        <a:ext cx="753764" cy="754559"/>
      </dsp:txXfrm>
    </dsp:sp>
    <dsp:sp modelId="{EC1BB8F0-BC97-4BCA-A480-F4C73A5AD4FA}">
      <dsp:nvSpPr>
        <dsp:cNvPr id="0" name=""/>
        <dsp:cNvSpPr/>
      </dsp:nvSpPr>
      <dsp:spPr>
        <a:xfrm rot="11175057">
          <a:off x="1434403" y="2051904"/>
          <a:ext cx="1294263" cy="19751"/>
        </a:xfrm>
        <a:custGeom>
          <a:avLst/>
          <a:gdLst/>
          <a:ahLst/>
          <a:cxnLst/>
          <a:rect l="0" t="0" r="0" b="0"/>
          <a:pathLst>
            <a:path>
              <a:moveTo>
                <a:pt x="0" y="9875"/>
              </a:moveTo>
              <a:lnTo>
                <a:pt x="1294263" y="987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049178" y="2029423"/>
        <a:ext cx="64713" cy="64713"/>
      </dsp:txXfrm>
    </dsp:sp>
    <dsp:sp modelId="{2CDF112F-CBD3-4053-AD9F-684EE49F761D}">
      <dsp:nvSpPr>
        <dsp:cNvPr id="0" name=""/>
        <dsp:cNvSpPr/>
      </dsp:nvSpPr>
      <dsp:spPr>
        <a:xfrm>
          <a:off x="381091" y="1403437"/>
          <a:ext cx="1060311" cy="1060311"/>
        </a:xfrm>
        <a:prstGeom prst="ellipse">
          <a:avLst/>
        </a:prstGeom>
        <a:solidFill>
          <a:schemeClr val="accent2">
            <a:hueOff val="3830334"/>
            <a:satOff val="-4777"/>
            <a:lumOff val="11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Veterans Services</a:t>
          </a:r>
        </a:p>
      </dsp:txBody>
      <dsp:txXfrm>
        <a:off x="536370" y="1558716"/>
        <a:ext cx="749753" cy="749753"/>
      </dsp:txXfrm>
    </dsp:sp>
    <dsp:sp modelId="{EBD79861-1BD4-4699-82FF-8BBF81C2E0E7}">
      <dsp:nvSpPr>
        <dsp:cNvPr id="0" name=""/>
        <dsp:cNvSpPr/>
      </dsp:nvSpPr>
      <dsp:spPr>
        <a:xfrm rot="12580317">
          <a:off x="999542" y="1405664"/>
          <a:ext cx="1931192" cy="19751"/>
        </a:xfrm>
        <a:custGeom>
          <a:avLst/>
          <a:gdLst/>
          <a:ahLst/>
          <a:cxnLst/>
          <a:rect l="0" t="0" r="0" b="0"/>
          <a:pathLst>
            <a:path>
              <a:moveTo>
                <a:pt x="0" y="9875"/>
              </a:moveTo>
              <a:lnTo>
                <a:pt x="1931192" y="987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rot="10800000">
        <a:off x="1916858" y="1367260"/>
        <a:ext cx="96559" cy="96559"/>
      </dsp:txXfrm>
    </dsp:sp>
    <dsp:sp modelId="{69E868DF-430E-467C-9C00-DEC94D76F2A3}">
      <dsp:nvSpPr>
        <dsp:cNvPr id="0" name=""/>
        <dsp:cNvSpPr/>
      </dsp:nvSpPr>
      <dsp:spPr>
        <a:xfrm>
          <a:off x="114024" y="127870"/>
          <a:ext cx="1083147" cy="1083140"/>
        </a:xfrm>
        <a:prstGeom prst="ellipse">
          <a:avLst/>
        </a:prstGeom>
        <a:solidFill>
          <a:schemeClr val="accent2">
            <a:hueOff val="4255926"/>
            <a:satOff val="-5308"/>
            <a:lumOff val="12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Student Activities</a:t>
          </a:r>
        </a:p>
      </dsp:txBody>
      <dsp:txXfrm>
        <a:off x="272647" y="286492"/>
        <a:ext cx="765901" cy="765896"/>
      </dsp:txXfrm>
    </dsp:sp>
    <dsp:sp modelId="{363EF695-B06D-428C-BA0D-074F0CEC352B}">
      <dsp:nvSpPr>
        <dsp:cNvPr id="0" name=""/>
        <dsp:cNvSpPr/>
      </dsp:nvSpPr>
      <dsp:spPr>
        <a:xfrm rot="13731120">
          <a:off x="2239869" y="1409703"/>
          <a:ext cx="840028" cy="19751"/>
        </a:xfrm>
        <a:custGeom>
          <a:avLst/>
          <a:gdLst/>
          <a:ahLst/>
          <a:cxnLst/>
          <a:rect l="0" t="0" r="0" b="0"/>
          <a:pathLst>
            <a:path>
              <a:moveTo>
                <a:pt x="0" y="9875"/>
              </a:moveTo>
              <a:lnTo>
                <a:pt x="840028" y="987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638883" y="1398578"/>
        <a:ext cx="42001" cy="42001"/>
      </dsp:txXfrm>
    </dsp:sp>
    <dsp:sp modelId="{7A15414B-0143-4C9A-8DD7-352C1BB8CC4F}">
      <dsp:nvSpPr>
        <dsp:cNvPr id="0" name=""/>
        <dsp:cNvSpPr/>
      </dsp:nvSpPr>
      <dsp:spPr>
        <a:xfrm>
          <a:off x="1534517" y="205659"/>
          <a:ext cx="1024115" cy="1024115"/>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Athletics</a:t>
          </a:r>
        </a:p>
      </dsp:txBody>
      <dsp:txXfrm>
        <a:off x="1684495" y="355637"/>
        <a:ext cx="724159" cy="724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A9FCE-3BCE-41EB-9607-9243E0108257}">
      <dsp:nvSpPr>
        <dsp:cNvPr id="0" name=""/>
        <dsp:cNvSpPr/>
      </dsp:nvSpPr>
      <dsp:spPr>
        <a:xfrm rot="1788598">
          <a:off x="1582360" y="2518140"/>
          <a:ext cx="403286" cy="66972"/>
        </a:xfrm>
        <a:custGeom>
          <a:avLst/>
          <a:gdLst/>
          <a:ahLst/>
          <a:cxnLst/>
          <a:rect l="0" t="0" r="0" b="0"/>
          <a:pathLst>
            <a:path>
              <a:moveTo>
                <a:pt x="0" y="33486"/>
              </a:moveTo>
              <a:lnTo>
                <a:pt x="403286" y="334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D03243-72CA-46A8-B53F-F8C89F277EAF}">
      <dsp:nvSpPr>
        <dsp:cNvPr id="0" name=""/>
        <dsp:cNvSpPr/>
      </dsp:nvSpPr>
      <dsp:spPr>
        <a:xfrm rot="19791063">
          <a:off x="1577587" y="1487995"/>
          <a:ext cx="465040" cy="66972"/>
        </a:xfrm>
        <a:custGeom>
          <a:avLst/>
          <a:gdLst/>
          <a:ahLst/>
          <a:cxnLst/>
          <a:rect l="0" t="0" r="0" b="0"/>
          <a:pathLst>
            <a:path>
              <a:moveTo>
                <a:pt x="0" y="33486"/>
              </a:moveTo>
              <a:lnTo>
                <a:pt x="465040" y="334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DB7258-C559-4F61-948F-256D877F8C2C}">
      <dsp:nvSpPr>
        <dsp:cNvPr id="0" name=""/>
        <dsp:cNvSpPr/>
      </dsp:nvSpPr>
      <dsp:spPr>
        <a:xfrm>
          <a:off x="-102512" y="1040807"/>
          <a:ext cx="2013593" cy="201359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61E50-76CC-4FBF-95FB-C3537B963AE6}">
      <dsp:nvSpPr>
        <dsp:cNvPr id="0" name=""/>
        <dsp:cNvSpPr/>
      </dsp:nvSpPr>
      <dsp:spPr>
        <a:xfrm>
          <a:off x="1909842" y="221964"/>
          <a:ext cx="1549979" cy="15829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a:t>82 Math</a:t>
          </a:r>
        </a:p>
      </dsp:txBody>
      <dsp:txXfrm>
        <a:off x="2136831" y="453777"/>
        <a:ext cx="1096001" cy="1119290"/>
      </dsp:txXfrm>
    </dsp:sp>
    <dsp:sp modelId="{99EF0D69-3DA5-4493-883E-533CD0AA2102}">
      <dsp:nvSpPr>
        <dsp:cNvPr id="0" name=""/>
        <dsp:cNvSpPr/>
      </dsp:nvSpPr>
      <dsp:spPr>
        <a:xfrm>
          <a:off x="1855502" y="2272616"/>
          <a:ext cx="1536907" cy="15205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a:t>24 English</a:t>
          </a:r>
        </a:p>
      </dsp:txBody>
      <dsp:txXfrm>
        <a:off x="2080577" y="2495288"/>
        <a:ext cx="1086757" cy="1075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A9FCE-3BCE-41EB-9607-9243E0108257}">
      <dsp:nvSpPr>
        <dsp:cNvPr id="0" name=""/>
        <dsp:cNvSpPr/>
      </dsp:nvSpPr>
      <dsp:spPr>
        <a:xfrm rot="1613091">
          <a:off x="1531543" y="2477659"/>
          <a:ext cx="505986" cy="66972"/>
        </a:xfrm>
        <a:custGeom>
          <a:avLst/>
          <a:gdLst/>
          <a:ahLst/>
          <a:cxnLst/>
          <a:rect l="0" t="0" r="0" b="0"/>
          <a:pathLst>
            <a:path>
              <a:moveTo>
                <a:pt x="0" y="33486"/>
              </a:moveTo>
              <a:lnTo>
                <a:pt x="505986" y="334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D03243-72CA-46A8-B53F-F8C89F277EAF}">
      <dsp:nvSpPr>
        <dsp:cNvPr id="0" name=""/>
        <dsp:cNvSpPr/>
      </dsp:nvSpPr>
      <dsp:spPr>
        <a:xfrm rot="19699790">
          <a:off x="1520817" y="1436959"/>
          <a:ext cx="511313" cy="66972"/>
        </a:xfrm>
        <a:custGeom>
          <a:avLst/>
          <a:gdLst/>
          <a:ahLst/>
          <a:cxnLst/>
          <a:rect l="0" t="0" r="0" b="0"/>
          <a:pathLst>
            <a:path>
              <a:moveTo>
                <a:pt x="0" y="33486"/>
              </a:moveTo>
              <a:lnTo>
                <a:pt x="511313" y="334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DB7258-C559-4F61-948F-256D877F8C2C}">
      <dsp:nvSpPr>
        <dsp:cNvPr id="0" name=""/>
        <dsp:cNvSpPr/>
      </dsp:nvSpPr>
      <dsp:spPr>
        <a:xfrm>
          <a:off x="-152666" y="1032636"/>
          <a:ext cx="2013593" cy="2013593"/>
        </a:xfrm>
        <a:prstGeom prst="ellipse">
          <a:avLst/>
        </a:prstGeom>
        <a:solidFill>
          <a:srgbClr val="4EC44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61E50-76CC-4FBF-95FB-C3537B963AE6}">
      <dsp:nvSpPr>
        <dsp:cNvPr id="0" name=""/>
        <dsp:cNvSpPr/>
      </dsp:nvSpPr>
      <dsp:spPr>
        <a:xfrm>
          <a:off x="1873535" y="39896"/>
          <a:ext cx="1673444" cy="1709008"/>
        </a:xfrm>
        <a:prstGeom prst="ellipse">
          <a:avLst/>
        </a:prstGeom>
        <a:solidFill>
          <a:srgbClr val="45C7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a:t>1,765 Math</a:t>
          </a:r>
        </a:p>
      </dsp:txBody>
      <dsp:txXfrm>
        <a:off x="2118605" y="290174"/>
        <a:ext cx="1183304" cy="1208452"/>
      </dsp:txXfrm>
    </dsp:sp>
    <dsp:sp modelId="{99EF0D69-3DA5-4493-883E-533CD0AA2102}">
      <dsp:nvSpPr>
        <dsp:cNvPr id="0" name=""/>
        <dsp:cNvSpPr/>
      </dsp:nvSpPr>
      <dsp:spPr>
        <a:xfrm>
          <a:off x="1916782" y="2168843"/>
          <a:ext cx="1697398" cy="1679276"/>
        </a:xfrm>
        <a:prstGeom prst="ellipse">
          <a:avLst/>
        </a:prstGeom>
        <a:solidFill>
          <a:srgbClr val="4EC44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a:t>312 English</a:t>
          </a:r>
        </a:p>
      </dsp:txBody>
      <dsp:txXfrm>
        <a:off x="2165360" y="2414767"/>
        <a:ext cx="1200242" cy="11874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1E0F8-A762-4E6A-B0B2-190FB7BBF613}">
      <dsp:nvSpPr>
        <dsp:cNvPr id="0" name=""/>
        <dsp:cNvSpPr/>
      </dsp:nvSpPr>
      <dsp:spPr>
        <a:xfrm>
          <a:off x="3286729" y="982059"/>
          <a:ext cx="2135974" cy="20685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0" i="0" kern="1200" dirty="0"/>
            <a:t>Active caseload: faculty-referred/early alert &amp; self-referred</a:t>
          </a:r>
        </a:p>
      </dsp:txBody>
      <dsp:txXfrm>
        <a:off x="3599535" y="1284988"/>
        <a:ext cx="1510362" cy="1462672"/>
      </dsp:txXfrm>
    </dsp:sp>
    <dsp:sp modelId="{B18CBDE5-100F-4177-88F0-70ABE8CB5E57}">
      <dsp:nvSpPr>
        <dsp:cNvPr id="0" name=""/>
        <dsp:cNvSpPr/>
      </dsp:nvSpPr>
      <dsp:spPr>
        <a:xfrm>
          <a:off x="2671600" y="1743143"/>
          <a:ext cx="868453" cy="490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10800000">
        <a:off x="2671600" y="1841147"/>
        <a:ext cx="721447" cy="294011"/>
      </dsp:txXfrm>
    </dsp:sp>
    <dsp:sp modelId="{BB120DF3-921F-4B67-A54D-22B3E69BBC8A}">
      <dsp:nvSpPr>
        <dsp:cNvPr id="0" name=""/>
        <dsp:cNvSpPr/>
      </dsp:nvSpPr>
      <dsp:spPr>
        <a:xfrm>
          <a:off x="266031" y="717310"/>
          <a:ext cx="2616587" cy="25560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0" i="0" kern="1200" dirty="0"/>
            <a:t>Assigned caseload: </a:t>
          </a:r>
        </a:p>
        <a:p>
          <a:pPr lvl="0" algn="ctr" defTabSz="1155700">
            <a:lnSpc>
              <a:spcPct val="90000"/>
            </a:lnSpc>
            <a:spcBef>
              <a:spcPct val="0"/>
            </a:spcBef>
            <a:spcAft>
              <a:spcPct val="35000"/>
            </a:spcAft>
          </a:pPr>
          <a:r>
            <a:rPr lang="en-US" sz="2600" b="0" i="0" kern="1200" dirty="0"/>
            <a:t>All students in dev ed </a:t>
          </a:r>
        </a:p>
      </dsp:txBody>
      <dsp:txXfrm>
        <a:off x="649221" y="1091629"/>
        <a:ext cx="1850207" cy="1807374"/>
      </dsp:txXfrm>
    </dsp:sp>
    <dsp:sp modelId="{EFBF8E66-C88E-426B-AA9C-800B26B094F8}">
      <dsp:nvSpPr>
        <dsp:cNvPr id="0" name=""/>
        <dsp:cNvSpPr/>
      </dsp:nvSpPr>
      <dsp:spPr>
        <a:xfrm rot="20430665">
          <a:off x="5337658" y="1298506"/>
          <a:ext cx="668674" cy="490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5341869" y="1421032"/>
        <a:ext cx="521668" cy="294011"/>
      </dsp:txXfrm>
    </dsp:sp>
    <dsp:sp modelId="{19408C86-8D94-4243-B6C8-E81A4F01988F}">
      <dsp:nvSpPr>
        <dsp:cNvPr id="0" name=""/>
        <dsp:cNvSpPr/>
      </dsp:nvSpPr>
      <dsp:spPr>
        <a:xfrm>
          <a:off x="5928767" y="116081"/>
          <a:ext cx="1987820" cy="19828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0" i="0" kern="1200" dirty="0"/>
            <a:t>Faculty-referrals/alerts (50-75% of active caseload)</a:t>
          </a:r>
        </a:p>
      </dsp:txBody>
      <dsp:txXfrm>
        <a:off x="6219876" y="406467"/>
        <a:ext cx="1405602" cy="1402105"/>
      </dsp:txXfrm>
    </dsp:sp>
    <dsp:sp modelId="{32FC22A0-EE1A-4AA0-91DB-4B5351E76337}">
      <dsp:nvSpPr>
        <dsp:cNvPr id="0" name=""/>
        <dsp:cNvSpPr/>
      </dsp:nvSpPr>
      <dsp:spPr>
        <a:xfrm rot="1531117">
          <a:off x="5310149" y="2402113"/>
          <a:ext cx="731919" cy="490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5317320" y="2468452"/>
        <a:ext cx="584913" cy="294011"/>
      </dsp:txXfrm>
    </dsp:sp>
    <dsp:sp modelId="{3B45AAAE-5809-40EE-8751-FB0287BF0696}">
      <dsp:nvSpPr>
        <dsp:cNvPr id="0" name=""/>
        <dsp:cNvSpPr/>
      </dsp:nvSpPr>
      <dsp:spPr>
        <a:xfrm>
          <a:off x="5955643" y="2290515"/>
          <a:ext cx="2032916" cy="19505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i="0" kern="1200" dirty="0"/>
            <a:t>Self-referrals (25-50% of active caseload)</a:t>
          </a:r>
        </a:p>
      </dsp:txBody>
      <dsp:txXfrm>
        <a:off x="6253357" y="2576168"/>
        <a:ext cx="1437488" cy="13792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1E0F8-A762-4E6A-B0B2-190FB7BBF613}">
      <dsp:nvSpPr>
        <dsp:cNvPr id="0" name=""/>
        <dsp:cNvSpPr/>
      </dsp:nvSpPr>
      <dsp:spPr>
        <a:xfrm>
          <a:off x="3035368" y="738635"/>
          <a:ext cx="2638695" cy="25553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i="0" kern="1200" dirty="0"/>
            <a:t>Active caseload</a:t>
          </a:r>
        </a:p>
        <a:p>
          <a:pPr lvl="0" algn="ctr" defTabSz="1066800">
            <a:lnSpc>
              <a:spcPct val="90000"/>
            </a:lnSpc>
            <a:spcBef>
              <a:spcPct val="0"/>
            </a:spcBef>
            <a:spcAft>
              <a:spcPct val="35000"/>
            </a:spcAft>
          </a:pPr>
          <a:r>
            <a:rPr lang="en-US" sz="1900" b="0" i="1" kern="1200" dirty="0"/>
            <a:t>Faculty-referred/early alert &amp; self-referred</a:t>
          </a:r>
        </a:p>
      </dsp:txBody>
      <dsp:txXfrm>
        <a:off x="3421796" y="1112861"/>
        <a:ext cx="1865839" cy="1806926"/>
      </dsp:txXfrm>
    </dsp:sp>
    <dsp:sp modelId="{B18CBDE5-100F-4177-88F0-70ABE8CB5E57}">
      <dsp:nvSpPr>
        <dsp:cNvPr id="0" name=""/>
        <dsp:cNvSpPr/>
      </dsp:nvSpPr>
      <dsp:spPr>
        <a:xfrm rot="2497">
          <a:off x="2785617" y="1741108"/>
          <a:ext cx="352654" cy="490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10800000">
        <a:off x="2785617" y="1839074"/>
        <a:ext cx="246858" cy="294011"/>
      </dsp:txXfrm>
    </dsp:sp>
    <dsp:sp modelId="{BB120DF3-921F-4B67-A54D-22B3E69BBC8A}">
      <dsp:nvSpPr>
        <dsp:cNvPr id="0" name=""/>
        <dsp:cNvSpPr/>
      </dsp:nvSpPr>
      <dsp:spPr>
        <a:xfrm>
          <a:off x="254750" y="715197"/>
          <a:ext cx="2616587" cy="25560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i="0" kern="1200" dirty="0"/>
            <a:t>Assigned caseload </a:t>
          </a:r>
        </a:p>
        <a:p>
          <a:pPr lvl="0" algn="ctr" defTabSz="1155700">
            <a:lnSpc>
              <a:spcPct val="90000"/>
            </a:lnSpc>
            <a:spcBef>
              <a:spcPct val="0"/>
            </a:spcBef>
            <a:spcAft>
              <a:spcPct val="35000"/>
            </a:spcAft>
          </a:pPr>
          <a:r>
            <a:rPr lang="en-US" sz="2400" b="0" i="1" kern="1200" dirty="0"/>
            <a:t>All students in dev ed </a:t>
          </a:r>
        </a:p>
      </dsp:txBody>
      <dsp:txXfrm>
        <a:off x="637940" y="1089516"/>
        <a:ext cx="1850207" cy="1807374"/>
      </dsp:txXfrm>
    </dsp:sp>
    <dsp:sp modelId="{EFBF8E66-C88E-426B-AA9C-800B26B094F8}">
      <dsp:nvSpPr>
        <dsp:cNvPr id="0" name=""/>
        <dsp:cNvSpPr/>
      </dsp:nvSpPr>
      <dsp:spPr>
        <a:xfrm rot="20430665">
          <a:off x="5560117" y="1265679"/>
          <a:ext cx="417354" cy="490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5563704" y="1384569"/>
        <a:ext cx="292148" cy="294011"/>
      </dsp:txXfrm>
    </dsp:sp>
    <dsp:sp modelId="{19408C86-8D94-4243-B6C8-E81A4F01988F}">
      <dsp:nvSpPr>
        <dsp:cNvPr id="0" name=""/>
        <dsp:cNvSpPr/>
      </dsp:nvSpPr>
      <dsp:spPr>
        <a:xfrm>
          <a:off x="5928767" y="116081"/>
          <a:ext cx="1987820" cy="19828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i="0" kern="1200" dirty="0"/>
            <a:t>Faculty-referred</a:t>
          </a:r>
        </a:p>
        <a:p>
          <a:pPr lvl="0" algn="ctr" defTabSz="977900">
            <a:lnSpc>
              <a:spcPct val="90000"/>
            </a:lnSpc>
            <a:spcBef>
              <a:spcPct val="0"/>
            </a:spcBef>
            <a:spcAft>
              <a:spcPct val="35000"/>
            </a:spcAft>
          </a:pPr>
          <a:r>
            <a:rPr lang="en-US" sz="1700" b="0" i="1" kern="1200" dirty="0"/>
            <a:t>50-75% of active caseload</a:t>
          </a:r>
        </a:p>
      </dsp:txBody>
      <dsp:txXfrm>
        <a:off x="6219876" y="406467"/>
        <a:ext cx="1405602" cy="1402105"/>
      </dsp:txXfrm>
    </dsp:sp>
    <dsp:sp modelId="{32FC22A0-EE1A-4AA0-91DB-4B5351E76337}">
      <dsp:nvSpPr>
        <dsp:cNvPr id="0" name=""/>
        <dsp:cNvSpPr/>
      </dsp:nvSpPr>
      <dsp:spPr>
        <a:xfrm rot="1531117">
          <a:off x="5536356" y="2457542"/>
          <a:ext cx="511725" cy="490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5543527" y="2523881"/>
        <a:ext cx="364719" cy="294011"/>
      </dsp:txXfrm>
    </dsp:sp>
    <dsp:sp modelId="{3B45AAAE-5809-40EE-8751-FB0287BF0696}">
      <dsp:nvSpPr>
        <dsp:cNvPr id="0" name=""/>
        <dsp:cNvSpPr/>
      </dsp:nvSpPr>
      <dsp:spPr>
        <a:xfrm>
          <a:off x="5955643" y="2290515"/>
          <a:ext cx="2032916" cy="19505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i="0" kern="1200" dirty="0"/>
            <a:t>Self-referred</a:t>
          </a:r>
        </a:p>
        <a:p>
          <a:pPr lvl="0" algn="ctr" defTabSz="977900">
            <a:lnSpc>
              <a:spcPct val="90000"/>
            </a:lnSpc>
            <a:spcBef>
              <a:spcPct val="0"/>
            </a:spcBef>
            <a:spcAft>
              <a:spcPct val="35000"/>
            </a:spcAft>
          </a:pPr>
          <a:r>
            <a:rPr lang="en-US" sz="1800" b="0" i="1" kern="1200" dirty="0"/>
            <a:t>25-50% of active caseload</a:t>
          </a:r>
        </a:p>
      </dsp:txBody>
      <dsp:txXfrm>
        <a:off x="6253357" y="2576168"/>
        <a:ext cx="1437488" cy="137925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0.08059</cdr:x>
      <cdr:y>0.76768</cdr:y>
    </cdr:from>
    <cdr:to>
      <cdr:x>0.58941</cdr:x>
      <cdr:y>0.84217</cdr:y>
    </cdr:to>
    <cdr:sp macro="" textlink="">
      <cdr:nvSpPr>
        <cdr:cNvPr id="3" name="TextBox 1"/>
        <cdr:cNvSpPr txBox="1"/>
      </cdr:nvSpPr>
      <cdr:spPr>
        <a:xfrm xmlns:a="http://schemas.openxmlformats.org/drawingml/2006/main">
          <a:off x="631950" y="3049477"/>
          <a:ext cx="3989701" cy="295900"/>
        </a:xfrm>
        <a:prstGeom xmlns:a="http://schemas.openxmlformats.org/drawingml/2006/main" prst="rect">
          <a:avLst/>
        </a:prstGeom>
        <a:ln xmlns:a="http://schemas.openxmlformats.org/drawingml/2006/main">
          <a:solidFill>
            <a:schemeClr val="bg2">
              <a:lumMod val="90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t>Pre-CAS</a:t>
          </a:r>
        </a:p>
      </cdr:txBody>
    </cdr:sp>
  </cdr:relSizeAnchor>
  <cdr:relSizeAnchor xmlns:cdr="http://schemas.openxmlformats.org/drawingml/2006/chartDrawing">
    <cdr:from>
      <cdr:x>0.59033</cdr:x>
      <cdr:y>0.76965</cdr:y>
    </cdr:from>
    <cdr:to>
      <cdr:x>0.91506</cdr:x>
      <cdr:y>0.84414</cdr:y>
    </cdr:to>
    <cdr:sp macro="" textlink="">
      <cdr:nvSpPr>
        <cdr:cNvPr id="4" name="TextBox 1"/>
        <cdr:cNvSpPr txBox="1"/>
      </cdr:nvSpPr>
      <cdr:spPr>
        <a:xfrm xmlns:a="http://schemas.openxmlformats.org/drawingml/2006/main">
          <a:off x="4628828" y="3057302"/>
          <a:ext cx="2546235" cy="295900"/>
        </a:xfrm>
        <a:prstGeom xmlns:a="http://schemas.openxmlformats.org/drawingml/2006/main" prst="rect">
          <a:avLst/>
        </a:prstGeom>
        <a:ln xmlns:a="http://schemas.openxmlformats.org/drawingml/2006/main">
          <a:solidFill>
            <a:schemeClr val="bg2">
              <a:lumMod val="90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t>CAS</a:t>
          </a:r>
        </a:p>
      </cdr:txBody>
    </cdr:sp>
  </cdr:relSizeAnchor>
</c:userShapes>
</file>

<file path=ppt/drawings/drawing2.xml><?xml version="1.0" encoding="utf-8"?>
<c:userShapes xmlns:c="http://schemas.openxmlformats.org/drawingml/2006/chart">
  <cdr:relSizeAnchor xmlns:cdr="http://schemas.openxmlformats.org/drawingml/2006/chartDrawing">
    <cdr:from>
      <cdr:x>0.10718</cdr:x>
      <cdr:y>0.75397</cdr:y>
    </cdr:from>
    <cdr:to>
      <cdr:x>0.60057</cdr:x>
      <cdr:y>0.8463</cdr:y>
    </cdr:to>
    <cdr:sp macro="" textlink="">
      <cdr:nvSpPr>
        <cdr:cNvPr id="4" name="TextBox 1"/>
        <cdr:cNvSpPr txBox="1"/>
      </cdr:nvSpPr>
      <cdr:spPr>
        <a:xfrm xmlns:a="http://schemas.openxmlformats.org/drawingml/2006/main">
          <a:off x="844576" y="2990324"/>
          <a:ext cx="3887896" cy="366172"/>
        </a:xfrm>
        <a:prstGeom xmlns:a="http://schemas.openxmlformats.org/drawingml/2006/main" prst="rect">
          <a:avLst/>
        </a:prstGeom>
        <a:ln xmlns:a="http://schemas.openxmlformats.org/drawingml/2006/main">
          <a:solidFill>
            <a:schemeClr val="bg2">
              <a:lumMod val="90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t>Pre-CAS</a:t>
          </a:r>
        </a:p>
      </cdr:txBody>
    </cdr:sp>
  </cdr:relSizeAnchor>
  <cdr:relSizeAnchor xmlns:cdr="http://schemas.openxmlformats.org/drawingml/2006/chartDrawing">
    <cdr:from>
      <cdr:x>0.60134</cdr:x>
      <cdr:y>0.75236</cdr:y>
    </cdr:from>
    <cdr:to>
      <cdr:x>0.92292</cdr:x>
      <cdr:y>0.84914</cdr:y>
    </cdr:to>
    <cdr:sp macro="" textlink="">
      <cdr:nvSpPr>
        <cdr:cNvPr id="5" name="TextBox 1"/>
        <cdr:cNvSpPr txBox="1"/>
      </cdr:nvSpPr>
      <cdr:spPr>
        <a:xfrm xmlns:a="http://schemas.openxmlformats.org/drawingml/2006/main">
          <a:off x="4738538" y="2983930"/>
          <a:ext cx="2534044" cy="383838"/>
        </a:xfrm>
        <a:prstGeom xmlns:a="http://schemas.openxmlformats.org/drawingml/2006/main" prst="rect">
          <a:avLst/>
        </a:prstGeom>
        <a:ln xmlns:a="http://schemas.openxmlformats.org/drawingml/2006/main">
          <a:solidFill>
            <a:schemeClr val="bg2">
              <a:lumMod val="90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t>CAS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8BB03FD-B0D5-460E-81B0-10BCA7F9B18F}" type="datetimeFigureOut">
              <a:rPr lang="en-US" smtClean="0"/>
              <a:t>7/27/2018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ED1EA99-9F16-4BA5-921C-F04BD04DA746}" type="slidenum">
              <a:rPr lang="en-US" smtClean="0"/>
              <a:t>‹#›</a:t>
            </a:fld>
            <a:endParaRPr lang="en-US" dirty="0"/>
          </a:p>
        </p:txBody>
      </p:sp>
    </p:spTree>
    <p:extLst>
      <p:ext uri="{BB962C8B-B14F-4D97-AF65-F5344CB8AC3E}">
        <p14:creationId xmlns:p14="http://schemas.microsoft.com/office/powerpoint/2010/main" val="211090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Nivine: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 am delighted to announce the establishment of the Undergraduate College at NLU effective July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2018.  The UGC enables us to realize our vision of a unified and best-in-class approach to undergraduate education at NLU, an approach that will propel the UGC to be a local and national leader in increasing undergraduate college access, completion, and employment, closing the opportunity gap in undergraduate student success.  Driven by the uniquely affordable, rigorous, supportive, and professionally focused education we offer, the UGC will serve both Pathways (first-time, full-time, day-time freshman) and transfer students of all ages.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D1EA99-9F16-4BA5-921C-F04BD04DA746}" type="slidenum">
              <a:rPr lang="en-US" smtClean="0"/>
              <a:t>16</a:t>
            </a:fld>
            <a:endParaRPr lang="en-US" dirty="0"/>
          </a:p>
        </p:txBody>
      </p:sp>
    </p:spTree>
    <p:extLst>
      <p:ext uri="{BB962C8B-B14F-4D97-AF65-F5344CB8AC3E}">
        <p14:creationId xmlns:p14="http://schemas.microsoft.com/office/powerpoint/2010/main" val="388321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Aarti, VP, co-facilitates the SAC.</a:t>
            </a:r>
            <a:r>
              <a:rPr lang="en-US" baseline="0" dirty="0" smtClean="0"/>
              <a:t> Students meet once a month to address challenges and meet with leadership from all different depts. (Admin, Career, Enrollment)  allowing students to develop their leadership skills and have a place in changes happening at NLU. This is a great example of how leadership is engaged at various levels of Pathways.</a:t>
            </a:r>
          </a:p>
          <a:p>
            <a:r>
              <a:rPr lang="en-US" baseline="0" dirty="0" smtClean="0"/>
              <a:t>Example: “The Den” Student Center at the Chicago campus – students wanted a space to hang out with friends so the campus flipped the library space to create the Den.</a:t>
            </a:r>
          </a:p>
          <a:p>
            <a:endParaRPr lang="en-US" baseline="0" dirty="0" smtClean="0"/>
          </a:p>
          <a:p>
            <a:r>
              <a:rPr lang="en-US" baseline="0" dirty="0" smtClean="0"/>
              <a:t>Photos:</a:t>
            </a:r>
          </a:p>
          <a:p>
            <a:r>
              <a:rPr lang="en-US" baseline="0" dirty="0" smtClean="0"/>
              <a:t>Left – Reach Gala, students attended and met with alumni, staff, admin, and funders. Asia spoke on her transition from HS to NLU and how she grew into her leadership roles.</a:t>
            </a:r>
          </a:p>
          <a:p>
            <a:r>
              <a:rPr lang="en-US" baseline="0" dirty="0" smtClean="0"/>
              <a:t>Right – SAC members hosted a Leadership Café to meet with Admin, researching how to create new opportunities for students.</a:t>
            </a:r>
            <a:endParaRPr lang="en-US" dirty="0"/>
          </a:p>
        </p:txBody>
      </p:sp>
      <p:sp>
        <p:nvSpPr>
          <p:cNvPr id="4" name="Slide Number Placeholder 3"/>
          <p:cNvSpPr>
            <a:spLocks noGrp="1"/>
          </p:cNvSpPr>
          <p:nvPr>
            <p:ph type="sldNum" sz="quarter" idx="10"/>
          </p:nvPr>
        </p:nvSpPr>
        <p:spPr/>
        <p:txBody>
          <a:bodyPr/>
          <a:lstStyle/>
          <a:p>
            <a:fld id="{2ED1EA99-9F16-4BA5-921C-F04BD04DA746}" type="slidenum">
              <a:rPr lang="en-US" smtClean="0"/>
              <a:t>26</a:t>
            </a:fld>
            <a:endParaRPr lang="en-US" dirty="0"/>
          </a:p>
        </p:txBody>
      </p:sp>
    </p:spTree>
    <p:extLst>
      <p:ext uri="{BB962C8B-B14F-4D97-AF65-F5344CB8AC3E}">
        <p14:creationId xmlns:p14="http://schemas.microsoft.com/office/powerpoint/2010/main" val="1038014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Creating the soccer field in</a:t>
            </a:r>
            <a:r>
              <a:rPr lang="en-US" baseline="0" dirty="0" smtClean="0"/>
              <a:t> partnership with Wheeling Park District.</a:t>
            </a:r>
          </a:p>
          <a:p>
            <a:pPr marL="0" indent="0">
              <a:buFontTx/>
              <a:buNone/>
            </a:pPr>
            <a:r>
              <a:rPr lang="en-US" baseline="0" dirty="0" smtClean="0"/>
              <a:t>We have been able to assess student needs at both campuses, tailoring our services to meet the needs of our diverse student body.</a:t>
            </a:r>
            <a:endParaRPr lang="en-US" dirty="0"/>
          </a:p>
        </p:txBody>
      </p:sp>
      <p:sp>
        <p:nvSpPr>
          <p:cNvPr id="4" name="Slide Number Placeholder 3"/>
          <p:cNvSpPr>
            <a:spLocks noGrp="1"/>
          </p:cNvSpPr>
          <p:nvPr>
            <p:ph type="sldNum" sz="quarter" idx="10"/>
          </p:nvPr>
        </p:nvSpPr>
        <p:spPr/>
        <p:txBody>
          <a:bodyPr/>
          <a:lstStyle/>
          <a:p>
            <a:fld id="{2ED1EA99-9F16-4BA5-921C-F04BD04DA746}" type="slidenum">
              <a:rPr lang="en-US" smtClean="0"/>
              <a:t>28</a:t>
            </a:fld>
            <a:endParaRPr lang="en-US" dirty="0"/>
          </a:p>
        </p:txBody>
      </p:sp>
    </p:spTree>
    <p:extLst>
      <p:ext uri="{BB962C8B-B14F-4D97-AF65-F5344CB8AC3E}">
        <p14:creationId xmlns:p14="http://schemas.microsoft.com/office/powerpoint/2010/main" val="1939688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US" sz="1200" dirty="0" smtClean="0"/>
              <a:t>The Freshman class has a 36% male population and 64% female. The Sophomore class has slightly higher male to female ratio, and the Junior class is over 75% female. The Wheeling Campus has about a 75% female to 25% male Freshman ratio, compared to about 60% Female to 40% male in Chicago.   </a:t>
            </a:r>
          </a:p>
          <a:p>
            <a:pPr marL="285750" indent="-285750">
              <a:buFont typeface="Arial" panose="020B0604020202020204" pitchFamily="34" charset="0"/>
              <a:buChar char="•"/>
            </a:pPr>
            <a:r>
              <a:rPr lang="en-US" sz="1200" dirty="0" smtClean="0"/>
              <a:t>The Freshman class has the highest percentage of Hispanic students. Looking only at the Chicago campus, 69.9% of Freshman students identify as Hispanic compared to 65.2% of Sophomore students. </a:t>
            </a:r>
          </a:p>
          <a:p>
            <a:pPr marL="285750" indent="-285750">
              <a:buFont typeface="Arial" panose="020B0604020202020204" pitchFamily="34" charset="0"/>
              <a:buChar char="•"/>
            </a:pPr>
            <a:r>
              <a:rPr lang="en-US" sz="1200" dirty="0" smtClean="0"/>
              <a:t>Chicago</a:t>
            </a:r>
            <a:r>
              <a:rPr lang="en-US" sz="1200" baseline="0" dirty="0" smtClean="0"/>
              <a:t> – mostly CPS, charter</a:t>
            </a:r>
          </a:p>
          <a:p>
            <a:pPr marL="285750" indent="-285750">
              <a:buFont typeface="Arial" panose="020B0604020202020204" pitchFamily="34" charset="0"/>
              <a:buChar char="•"/>
            </a:pPr>
            <a:r>
              <a:rPr lang="en-US" sz="1200" baseline="0" dirty="0" smtClean="0"/>
              <a:t>Wheeling – District 214, 211 and Waukegan</a:t>
            </a:r>
            <a:endParaRPr lang="en-US" sz="120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08E5684-2A27-40CF-B1AC-0F543F30BD3D}" type="slidenum">
              <a:rPr lang="en-US" smtClean="0"/>
              <a:t>17</a:t>
            </a:fld>
            <a:endParaRPr lang="en-US" dirty="0"/>
          </a:p>
        </p:txBody>
      </p:sp>
    </p:spTree>
    <p:extLst>
      <p:ext uri="{BB962C8B-B14F-4D97-AF65-F5344CB8AC3E}">
        <p14:creationId xmlns:p14="http://schemas.microsoft.com/office/powerpoint/2010/main" val="3716240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US" sz="1200" dirty="0" smtClean="0"/>
              <a:t>There were no significant differences in Expected Family Contributions (EFC) between the Freshmen and Sophomore students.</a:t>
            </a:r>
          </a:p>
          <a:p>
            <a:pPr marL="285750" indent="-285750">
              <a:spcAft>
                <a:spcPts val="600"/>
              </a:spcAft>
              <a:buFont typeface="Arial" panose="020B0604020202020204" pitchFamily="34" charset="0"/>
              <a:buChar char="•"/>
            </a:pPr>
            <a:r>
              <a:rPr lang="en-US" sz="1200" dirty="0" smtClean="0"/>
              <a:t>EFC amounts varied between Chicago and Wheeling, with 85% Pell eligible students in Chicago vs. 69% in Wheeling. However, a greater percentage of Wheeling students (17.6%) identify as undocumented vs. Chicago (4.8%).</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Note: 4 Freshmen and 2 Sophomore students did not have identified EFC and were excluded.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08E5684-2A27-40CF-B1AC-0F543F30BD3D}" type="slidenum">
              <a:rPr lang="en-US" smtClean="0"/>
              <a:t>18</a:t>
            </a:fld>
            <a:endParaRPr lang="en-US" dirty="0"/>
          </a:p>
        </p:txBody>
      </p:sp>
    </p:spTree>
    <p:extLst>
      <p:ext uri="{BB962C8B-B14F-4D97-AF65-F5344CB8AC3E}">
        <p14:creationId xmlns:p14="http://schemas.microsoft.com/office/powerpoint/2010/main" val="3119781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0" dirty="0" smtClean="0"/>
              <a:t>The</a:t>
            </a:r>
            <a:r>
              <a:rPr lang="en-US" sz="1200" b="0" baseline="0" dirty="0" smtClean="0"/>
              <a:t> majority of our students are coming from CPS and Chicago charter schools at the Chicago campus</a:t>
            </a:r>
            <a:endParaRPr lang="en-US" sz="1200" b="0" dirty="0" smtClean="0"/>
          </a:p>
          <a:p>
            <a:pPr marL="285750" indent="-285750">
              <a:spcAft>
                <a:spcPts val="600"/>
              </a:spcAft>
              <a:buFont typeface="Arial" panose="020B0604020202020204" pitchFamily="34" charset="0"/>
              <a:buChar char="•"/>
            </a:pPr>
            <a:r>
              <a:rPr lang="en-US" sz="1200" dirty="0" smtClean="0"/>
              <a:t>Nearly 15% more students in Chicago have between a 2.0 and 2.5 than in Wheeling; additionally, a greater proportion of students in Wheeling had between a 3.0 – 3.49 GPA. </a:t>
            </a:r>
          </a:p>
          <a:p>
            <a:pPr marL="285750" indent="-285750">
              <a:spcAft>
                <a:spcPts val="600"/>
              </a:spcAft>
              <a:buFont typeface="Arial" panose="020B0604020202020204" pitchFamily="34" charset="0"/>
              <a:buChar char="•"/>
            </a:pPr>
            <a:r>
              <a:rPr lang="en-US" sz="1200" dirty="0" smtClean="0"/>
              <a:t>Although Chicago and Wheeling students have a small difference in HS GPA, Wheeling has a higher average ACT score by about 2 points and over 20% of students scoring 21+.</a:t>
            </a:r>
            <a:endParaRPr lang="en-US" sz="1200" b="1" dirty="0"/>
          </a:p>
        </p:txBody>
      </p:sp>
      <p:sp>
        <p:nvSpPr>
          <p:cNvPr id="4" name="Slide Number Placeholder 3"/>
          <p:cNvSpPr>
            <a:spLocks noGrp="1"/>
          </p:cNvSpPr>
          <p:nvPr>
            <p:ph type="sldNum" sz="quarter" idx="10"/>
          </p:nvPr>
        </p:nvSpPr>
        <p:spPr/>
        <p:txBody>
          <a:bodyPr/>
          <a:lstStyle/>
          <a:p>
            <a:fld id="{C08E5684-2A27-40CF-B1AC-0F543F30BD3D}" type="slidenum">
              <a:rPr lang="en-US" smtClean="0"/>
              <a:t>19</a:t>
            </a:fld>
            <a:endParaRPr lang="en-US" dirty="0"/>
          </a:p>
        </p:txBody>
      </p:sp>
    </p:spTree>
    <p:extLst>
      <p:ext uri="{BB962C8B-B14F-4D97-AF65-F5344CB8AC3E}">
        <p14:creationId xmlns:p14="http://schemas.microsoft.com/office/powerpoint/2010/main" val="3712185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Retention for the first two years of freshmen exceeded comparable benchmarks with its Year 1-2 retention average landing at 70% while serving a high-risk population.  CPS graduates with a similar academic profile of Pathways students (based on ACT and GPA) tend to persist at 55%.  This is a relevant benchmark because the vast majority of Pathways students in Chicago were CPS graduates.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Pathways at NLU has also seen strong demand, quadrupling enrollment in Year 2 and then doubling enrollment from Year 2 to 3.  In its fourth year, we have over 4,500 applications year to date for a Fall 2018 start (vs. 3,600 at this time last year).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307945A1-3B4F-4729-81C0-6AD34BAB0075}" type="slidenum">
              <a:rPr lang="en-US" smtClean="0"/>
              <a:t>20</a:t>
            </a:fld>
            <a:endParaRPr lang="en-US" dirty="0"/>
          </a:p>
        </p:txBody>
      </p:sp>
    </p:spTree>
    <p:extLst>
      <p:ext uri="{BB962C8B-B14F-4D97-AF65-F5344CB8AC3E}">
        <p14:creationId xmlns:p14="http://schemas.microsoft.com/office/powerpoint/2010/main" val="1422915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Student schedule:</a:t>
            </a:r>
            <a:r>
              <a:rPr lang="en-US" baseline="0" dirty="0" smtClean="0"/>
              <a:t> On campus 2 days a week, Study Tables available </a:t>
            </a:r>
          </a:p>
          <a:p>
            <a:endParaRPr lang="en-US" dirty="0"/>
          </a:p>
        </p:txBody>
      </p:sp>
      <p:sp>
        <p:nvSpPr>
          <p:cNvPr id="4" name="Slide Number Placeholder 3"/>
          <p:cNvSpPr>
            <a:spLocks noGrp="1"/>
          </p:cNvSpPr>
          <p:nvPr>
            <p:ph type="sldNum" sz="quarter" idx="10"/>
          </p:nvPr>
        </p:nvSpPr>
        <p:spPr/>
        <p:txBody>
          <a:bodyPr/>
          <a:lstStyle/>
          <a:p>
            <a:fld id="{2ED1EA99-9F16-4BA5-921C-F04BD04DA746}" type="slidenum">
              <a:rPr lang="en-US" smtClean="0"/>
              <a:t>21</a:t>
            </a:fld>
            <a:endParaRPr lang="en-US" dirty="0"/>
          </a:p>
        </p:txBody>
      </p:sp>
    </p:spTree>
    <p:extLst>
      <p:ext uri="{BB962C8B-B14F-4D97-AF65-F5344CB8AC3E}">
        <p14:creationId xmlns:p14="http://schemas.microsoft.com/office/powerpoint/2010/main" val="3227699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average, coaches complete 90% or more of their required 1x1’s with students in the Fall and Winter/Spring quarters.”</a:t>
            </a:r>
          </a:p>
          <a:p>
            <a:endParaRPr lang="en-US" dirty="0" smtClean="0"/>
          </a:p>
          <a:p>
            <a:pPr marL="342900" indent="-342900">
              <a:buFont typeface="+mj-lt"/>
              <a:buAutoNum type="arabicPeriod"/>
            </a:pPr>
            <a:r>
              <a:rPr lang="en-US" sz="1200" b="1" dirty="0" smtClean="0">
                <a:latin typeface="Century Gothic" panose="020B0502020202020204" pitchFamily="34" charset="0"/>
              </a:rPr>
              <a:t>Summer melt</a:t>
            </a:r>
            <a:r>
              <a:rPr lang="en-US" sz="1200" dirty="0" smtClean="0">
                <a:latin typeface="Century Gothic" panose="020B0502020202020204" pitchFamily="34" charset="0"/>
              </a:rPr>
              <a:t>: Coaches communicate and meet with all their students the summer prior to starting class to reduce summer melt.</a:t>
            </a:r>
          </a:p>
          <a:p>
            <a:pPr marL="342900" indent="-342900">
              <a:buFont typeface="+mj-lt"/>
              <a:buAutoNum type="arabicPeriod"/>
            </a:pPr>
            <a:r>
              <a:rPr lang="en-US" sz="1200" b="1" dirty="0" smtClean="0">
                <a:latin typeface="Century Gothic" panose="020B0502020202020204" pitchFamily="34" charset="0"/>
              </a:rPr>
              <a:t>1-on-1s</a:t>
            </a:r>
            <a:r>
              <a:rPr lang="en-US" sz="1200" dirty="0" smtClean="0">
                <a:latin typeface="Century Gothic" panose="020B0502020202020204" pitchFamily="34" charset="0"/>
              </a:rPr>
              <a:t>: During their freshmen year, 1-on-1’s happen once a quarter, a total of 3 times in a year. Students have 2 required 1-on-1s their sophomore year or more at their request.</a:t>
            </a:r>
          </a:p>
          <a:p>
            <a:pPr marL="342900" indent="-342900">
              <a:buFont typeface="+mj-lt"/>
              <a:buAutoNum type="arabicPeriod"/>
            </a:pPr>
            <a:r>
              <a:rPr lang="en-US" sz="1200" b="1" dirty="0" smtClean="0">
                <a:latin typeface="Century Gothic" panose="020B0502020202020204" pitchFamily="34" charset="0"/>
              </a:rPr>
              <a:t>High touch</a:t>
            </a:r>
            <a:r>
              <a:rPr lang="en-US" sz="1200" dirty="0" smtClean="0">
                <a:latin typeface="Century Gothic" panose="020B0502020202020204" pitchFamily="34" charset="0"/>
              </a:rPr>
              <a:t>: Coaches, faculty, and academic support staff meet weekly to discuss student progress. Interventions are assigned based on need.</a:t>
            </a:r>
          </a:p>
          <a:p>
            <a:pPr marL="342900" indent="-342900">
              <a:buFont typeface="+mj-lt"/>
              <a:buAutoNum type="arabicPeriod"/>
            </a:pPr>
            <a:r>
              <a:rPr lang="en-US" sz="1200" b="1" dirty="0" smtClean="0">
                <a:latin typeface="Century Gothic" panose="020B0502020202020204" pitchFamily="34" charset="0"/>
              </a:rPr>
              <a:t>Resources</a:t>
            </a:r>
            <a:r>
              <a:rPr lang="en-US" sz="1200" dirty="0" smtClean="0">
                <a:latin typeface="Century Gothic" panose="020B0502020202020204" pitchFamily="34" charset="0"/>
              </a:rPr>
              <a:t>: Often coaches refer students to additional resources such as counseling, social services, or academic tutoring.</a:t>
            </a:r>
          </a:p>
          <a:p>
            <a:pPr marL="342900" indent="-342900">
              <a:buFont typeface="+mj-lt"/>
              <a:buAutoNum type="arabicPeriod"/>
            </a:pPr>
            <a:r>
              <a:rPr lang="en-US" sz="1200" b="1" dirty="0" smtClean="0">
                <a:latin typeface="Century Gothic" panose="020B0502020202020204" pitchFamily="34" charset="0"/>
              </a:rPr>
              <a:t>Point-person</a:t>
            </a:r>
            <a:r>
              <a:rPr lang="en-US" sz="1200" dirty="0" smtClean="0">
                <a:latin typeface="Century Gothic" panose="020B0502020202020204" pitchFamily="34" charset="0"/>
              </a:rPr>
              <a:t>: While we are not experts on everything NLU, we serve as a point-person for the students from the moment they commit to NLU and throughout their time at the university. We are able to point them in the right direction, and do follow-up.</a:t>
            </a:r>
          </a:p>
          <a:p>
            <a:endParaRPr lang="en-US" dirty="0"/>
          </a:p>
        </p:txBody>
      </p:sp>
      <p:sp>
        <p:nvSpPr>
          <p:cNvPr id="4" name="Slide Number Placeholder 3"/>
          <p:cNvSpPr>
            <a:spLocks noGrp="1"/>
          </p:cNvSpPr>
          <p:nvPr>
            <p:ph type="sldNum" sz="quarter" idx="10"/>
          </p:nvPr>
        </p:nvSpPr>
        <p:spPr/>
        <p:txBody>
          <a:bodyPr/>
          <a:lstStyle/>
          <a:p>
            <a:fld id="{2ED1EA99-9F16-4BA5-921C-F04BD04DA746}" type="slidenum">
              <a:rPr lang="en-US" smtClean="0"/>
              <a:t>23</a:t>
            </a:fld>
            <a:endParaRPr lang="en-US" dirty="0"/>
          </a:p>
        </p:txBody>
      </p:sp>
    </p:spTree>
    <p:extLst>
      <p:ext uri="{BB962C8B-B14F-4D97-AF65-F5344CB8AC3E}">
        <p14:creationId xmlns:p14="http://schemas.microsoft.com/office/powerpoint/2010/main" val="651452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Aarti,</a:t>
            </a:r>
            <a:r>
              <a:rPr lang="en-US" baseline="0" dirty="0" smtClean="0"/>
              <a:t> VP believes in the coaching model, intentional hiring and talent acquisition</a:t>
            </a:r>
            <a:endParaRPr lang="en-US" dirty="0"/>
          </a:p>
        </p:txBody>
      </p:sp>
      <p:sp>
        <p:nvSpPr>
          <p:cNvPr id="4" name="Slide Number Placeholder 3"/>
          <p:cNvSpPr>
            <a:spLocks noGrp="1"/>
          </p:cNvSpPr>
          <p:nvPr>
            <p:ph type="sldNum" sz="quarter" idx="10"/>
          </p:nvPr>
        </p:nvSpPr>
        <p:spPr/>
        <p:txBody>
          <a:bodyPr/>
          <a:lstStyle/>
          <a:p>
            <a:fld id="{2ED1EA99-9F16-4BA5-921C-F04BD04DA746}" type="slidenum">
              <a:rPr lang="en-US" smtClean="0"/>
              <a:t>24</a:t>
            </a:fld>
            <a:endParaRPr lang="en-US" dirty="0"/>
          </a:p>
        </p:txBody>
      </p:sp>
    </p:spTree>
    <p:extLst>
      <p:ext uri="{BB962C8B-B14F-4D97-AF65-F5344CB8AC3E}">
        <p14:creationId xmlns:p14="http://schemas.microsoft.com/office/powerpoint/2010/main" val="3082708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Counseling services</a:t>
            </a:r>
            <a:r>
              <a:rPr lang="en-US" baseline="0" dirty="0" smtClean="0"/>
              <a:t> are also provided, as needed</a:t>
            </a:r>
            <a:endParaRPr lang="en-US" dirty="0"/>
          </a:p>
        </p:txBody>
      </p:sp>
      <p:sp>
        <p:nvSpPr>
          <p:cNvPr id="4" name="Slide Number Placeholder 3"/>
          <p:cNvSpPr>
            <a:spLocks noGrp="1"/>
          </p:cNvSpPr>
          <p:nvPr>
            <p:ph type="sldNum" sz="quarter" idx="10"/>
          </p:nvPr>
        </p:nvSpPr>
        <p:spPr/>
        <p:txBody>
          <a:bodyPr/>
          <a:lstStyle/>
          <a:p>
            <a:fld id="{2ED1EA99-9F16-4BA5-921C-F04BD04DA746}" type="slidenum">
              <a:rPr lang="en-US" smtClean="0"/>
              <a:t>25</a:t>
            </a:fld>
            <a:endParaRPr lang="en-US" dirty="0"/>
          </a:p>
        </p:txBody>
      </p:sp>
    </p:spTree>
    <p:extLst>
      <p:ext uri="{BB962C8B-B14F-4D97-AF65-F5344CB8AC3E}">
        <p14:creationId xmlns:p14="http://schemas.microsoft.com/office/powerpoint/2010/main" val="4252367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TextBox 7"/>
          <p:cNvSpPr txBox="1"/>
          <p:nvPr userDrawn="1"/>
        </p:nvSpPr>
        <p:spPr>
          <a:xfrm>
            <a:off x="6324600" y="384601"/>
            <a:ext cx="2590800" cy="830997"/>
          </a:xfrm>
          <a:prstGeom prst="rect">
            <a:avLst/>
          </a:prstGeom>
          <a:noFill/>
        </p:spPr>
        <p:txBody>
          <a:bodyPr wrap="square" rtlCol="0">
            <a:spAutoFit/>
          </a:bodyPr>
          <a:lstStyle/>
          <a:p>
            <a:pPr algn="ctr"/>
            <a:r>
              <a:rPr lang="en-US" sz="2400" b="1" dirty="0"/>
              <a:t>July 19, 2018</a:t>
            </a:r>
          </a:p>
          <a:p>
            <a:pPr algn="ctr"/>
            <a:r>
              <a:rPr lang="en-US" sz="2400" b="1" dirty="0"/>
              <a:t>Tinley Park, Illinois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208968"/>
            <a:ext cx="2934864" cy="1467432"/>
          </a:xfrm>
          <a:prstGeom prst="rect">
            <a:avLst/>
          </a:prstGeom>
        </p:spPr>
      </p:pic>
    </p:spTree>
    <p:extLst>
      <p:ext uri="{BB962C8B-B14F-4D97-AF65-F5344CB8AC3E}">
        <p14:creationId xmlns:p14="http://schemas.microsoft.com/office/powerpoint/2010/main" val="2566008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307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085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3222" y="204831"/>
            <a:ext cx="7359964" cy="778358"/>
          </a:xfrm>
          <a:prstGeom prst="rect">
            <a:avLst/>
          </a:prstGeom>
        </p:spPr>
        <p:txBody>
          <a:bodyPr vert="horz" anchor="t"/>
          <a:lstStyle>
            <a:lvl1pPr algn="l">
              <a:defRPr sz="2000" b="1" cap="all" baseline="0">
                <a:solidFill>
                  <a:srgbClr val="F9F9F9"/>
                </a:solidFill>
                <a:latin typeface="Arial"/>
                <a:cs typeface="Arial"/>
              </a:defRPr>
            </a:lvl1pPr>
          </a:lstStyle>
          <a:p>
            <a:r>
              <a:rPr lang="en-US" dirty="0" smtClean="0"/>
              <a:t>Subhead (flush left)</a:t>
            </a:r>
            <a:endParaRPr lang="en-US" dirty="0"/>
          </a:p>
        </p:txBody>
      </p:sp>
      <p:sp>
        <p:nvSpPr>
          <p:cNvPr id="8" name="Slide Number Placeholder 5"/>
          <p:cNvSpPr txBox="1">
            <a:spLocks/>
          </p:cNvSpPr>
          <p:nvPr userDrawn="1"/>
        </p:nvSpPr>
        <p:spPr>
          <a:xfrm>
            <a:off x="8203185" y="411139"/>
            <a:ext cx="48361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defRPr/>
            </a:pPr>
            <a:fld id="{F5546797-B77F-204C-A2C7-EE535E86E1E7}" type="slidenum">
              <a:rPr lang="en-US" sz="1600" smtClean="0">
                <a:solidFill>
                  <a:srgbClr val="4BACC6">
                    <a:lumMod val="20000"/>
                    <a:lumOff val="80000"/>
                  </a:srgbClr>
                </a:solidFill>
                <a:latin typeface="Arial"/>
                <a:cs typeface="Arial"/>
              </a:rPr>
              <a:pPr defTabSz="457200">
                <a:defRPr/>
              </a:pPr>
              <a:t>‹#›</a:t>
            </a:fld>
            <a:endParaRPr lang="en-US" sz="1600" dirty="0">
              <a:solidFill>
                <a:srgbClr val="4BACC6">
                  <a:lumMod val="20000"/>
                  <a:lumOff val="80000"/>
                </a:srgbClr>
              </a:solidFill>
              <a:latin typeface="Arial"/>
              <a:cs typeface="Arial"/>
            </a:endParaRPr>
          </a:p>
        </p:txBody>
      </p:sp>
      <p:sp>
        <p:nvSpPr>
          <p:cNvPr id="7" name="Content Placeholder 9"/>
          <p:cNvSpPr>
            <a:spLocks noGrp="1"/>
          </p:cNvSpPr>
          <p:nvPr>
            <p:ph sz="quarter" idx="10" hasCustomPrompt="1"/>
          </p:nvPr>
        </p:nvSpPr>
        <p:spPr>
          <a:xfrm>
            <a:off x="842963" y="1147056"/>
            <a:ext cx="7843837" cy="5449417"/>
          </a:xfrm>
          <a:prstGeom prst="rect">
            <a:avLst/>
          </a:prstGeom>
        </p:spPr>
        <p:txBody>
          <a:bodyPr vert="horz"/>
          <a:lstStyle>
            <a:lvl1pPr marL="457200" marR="0" indent="-457200" algn="l" defTabSz="457200" rtl="0" eaLnBrk="1" fontAlgn="auto" latinLnBrk="0" hangingPunct="1">
              <a:lnSpc>
                <a:spcPct val="100000"/>
              </a:lnSpc>
              <a:spcBef>
                <a:spcPct val="0"/>
              </a:spcBef>
              <a:spcAft>
                <a:spcPts val="0"/>
              </a:spcAft>
              <a:buClr>
                <a:srgbClr val="0061AF"/>
              </a:buClr>
              <a:buSzTx/>
              <a:buFont typeface="Arial"/>
              <a:buChar char="•"/>
              <a:tabLst/>
              <a:defRPr lang="en-US" sz="2400" baseline="0">
                <a:latin typeface="Arial"/>
                <a:cs typeface="Arial"/>
              </a:defRPr>
            </a:lvl1pPr>
            <a:lvl2pPr>
              <a:buClr>
                <a:schemeClr val="bg1">
                  <a:lumMod val="65000"/>
                </a:schemeClr>
              </a:buClr>
              <a:defRPr sz="2000">
                <a:latin typeface="Arial"/>
              </a:defRPr>
            </a:lvl2pPr>
            <a:lvl3pPr>
              <a:buClrTx/>
              <a:defRPr sz="1600">
                <a:latin typeface="Arial"/>
                <a:cs typeface="Arial"/>
              </a:defRPr>
            </a:lvl3pPr>
            <a:lvl4pPr>
              <a:buClrTx/>
              <a:defRPr sz="1200">
                <a:latin typeface="Arial"/>
              </a:defRPr>
            </a:lvl4pPr>
            <a:lvl5pPr>
              <a:buClrTx/>
              <a:buFont typeface="Lucida Grande"/>
              <a:buChar char="»"/>
              <a:defRPr sz="800" baseline="0">
                <a:latin typeface="Arial"/>
                <a:cs typeface=""/>
              </a:defRPr>
            </a:lvl5pPr>
          </a:lstStyle>
          <a:p>
            <a:pPr lvl="0"/>
            <a:r>
              <a:rPr lang="en-US" dirty="0" smtClean="0"/>
              <a:t>Text and list positions align with the subhead </a:t>
            </a:r>
            <a:br>
              <a:rPr lang="en-US" dirty="0" smtClean="0"/>
            </a:br>
            <a:r>
              <a:rPr lang="en-US" dirty="0" smtClean="0"/>
              <a:t>(use a slow fade transition between slides)</a:t>
            </a:r>
          </a:p>
          <a:p>
            <a:pPr lvl="1"/>
            <a:r>
              <a:rPr lang="en-US" dirty="0" smtClean="0"/>
              <a:t>Second level</a:t>
            </a:r>
          </a:p>
          <a:p>
            <a:pPr lvl="2"/>
            <a:r>
              <a:rPr lang="en-US" dirty="0" smtClean="0"/>
              <a:t>Third level</a:t>
            </a:r>
          </a:p>
          <a:p>
            <a:pPr lvl="3"/>
            <a:r>
              <a:rPr lang="en-US" dirty="0" smtClean="0"/>
              <a:t>Forth level</a:t>
            </a:r>
          </a:p>
          <a:p>
            <a:pPr lvl="4"/>
            <a:r>
              <a:rPr lang="en-US" dirty="0" smtClean="0"/>
              <a:t>Fifth level</a:t>
            </a:r>
          </a:p>
          <a:p>
            <a:pPr lvl="0"/>
            <a:endParaRPr lang="en-US" sz="2000" dirty="0" smtClean="0">
              <a:latin typeface="Arial"/>
              <a:ea typeface="Cambria"/>
              <a:cs typeface="Times New Roman"/>
            </a:endParaRPr>
          </a:p>
        </p:txBody>
      </p:sp>
    </p:spTree>
    <p:extLst>
      <p:ext uri="{BB962C8B-B14F-4D97-AF65-F5344CB8AC3E}">
        <p14:creationId xmlns:p14="http://schemas.microsoft.com/office/powerpoint/2010/main" val="714180526"/>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230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718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9" name="Picture 8"/>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728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DCD4E5D-EC23-4752-A973-E130CFAD7FEB}" type="slidenum">
              <a:rPr lang="en-US" smtClean="0"/>
              <a:t>‹#›</a:t>
            </a:fld>
            <a:endParaRPr lang="en-US" dirty="0"/>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910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DCD4E5D-EC23-4752-A973-E130CFAD7FEB}" type="slidenum">
              <a:rPr lang="en-US" smtClean="0"/>
              <a:t>‹#›</a:t>
            </a:fld>
            <a:endParaRPr lang="en-US" dirty="0"/>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930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CD4E5D-EC23-4752-A973-E130CFAD7FEB}" type="slidenum">
              <a:rPr lang="en-US" smtClean="0"/>
              <a:t>‹#›</a:t>
            </a:fld>
            <a:endParaRPr lang="en-US" dirty="0"/>
          </a:p>
        </p:txBody>
      </p:sp>
      <p:pic>
        <p:nvPicPr>
          <p:cNvPr id="5" name="Picture 4"/>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863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9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088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D4E5D-EC23-4752-A973-E130CFAD7FEB}" type="slidenum">
              <a:rPr lang="en-US" smtClean="0"/>
              <a:t>‹#›</a:t>
            </a:fld>
            <a:endParaRPr lang="en-US" dirty="0"/>
          </a:p>
        </p:txBody>
      </p:sp>
      <p:pic>
        <p:nvPicPr>
          <p:cNvPr id="5" name="Picture 4"/>
          <p:cNvPicPr/>
          <p:nvPr userDrawn="1"/>
        </p:nvPicPr>
        <p:blipFill rotWithShape="1">
          <a:blip r:embed="rId14"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1622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3.jpg"/><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8382000" cy="1470025"/>
          </a:xfrm>
        </p:spPr>
        <p:txBody>
          <a:bodyPr>
            <a:noAutofit/>
          </a:bodyPr>
          <a:lstStyle/>
          <a:p>
            <a:r>
              <a:rPr lang="en-US" sz="3600" b="1" dirty="0"/>
              <a:t>Redefining Student and Academic Success: Coaching Models at National Louis University and College of Lake County</a:t>
            </a:r>
          </a:p>
        </p:txBody>
      </p:sp>
      <p:sp>
        <p:nvSpPr>
          <p:cNvPr id="3" name="Subtitle 2"/>
          <p:cNvSpPr>
            <a:spLocks noGrp="1"/>
          </p:cNvSpPr>
          <p:nvPr>
            <p:ph type="subTitle" idx="1"/>
          </p:nvPr>
        </p:nvSpPr>
        <p:spPr>
          <a:xfrm>
            <a:off x="1143000" y="4876800"/>
            <a:ext cx="7086600" cy="1752600"/>
          </a:xfrm>
        </p:spPr>
        <p:txBody>
          <a:bodyPr>
            <a:noAutofit/>
          </a:bodyPr>
          <a:lstStyle/>
          <a:p>
            <a:r>
              <a:rPr lang="en-US" sz="2800" i="1" dirty="0">
                <a:solidFill>
                  <a:schemeClr val="tx1"/>
                </a:solidFill>
              </a:rPr>
              <a:t>Mariana Saucedo, National Louis University </a:t>
            </a:r>
          </a:p>
          <a:p>
            <a:r>
              <a:rPr lang="en-US" sz="2800" i="1" dirty="0">
                <a:solidFill>
                  <a:schemeClr val="tx1"/>
                </a:solidFill>
              </a:rPr>
              <a:t>Lady Gil, National Louis University</a:t>
            </a:r>
          </a:p>
          <a:p>
            <a:r>
              <a:rPr lang="en-US" sz="2800" i="1" dirty="0">
                <a:solidFill>
                  <a:schemeClr val="tx1"/>
                </a:solidFill>
              </a:rPr>
              <a:t>Eric Tammes, College of Lake County</a:t>
            </a:r>
            <a:endParaRPr lang="en-US" sz="2800" dirty="0">
              <a:solidFill>
                <a:schemeClr val="tx1"/>
              </a:solidFill>
            </a:endParaRPr>
          </a:p>
        </p:txBody>
      </p:sp>
    </p:spTree>
    <p:extLst>
      <p:ext uri="{BB962C8B-B14F-4D97-AF65-F5344CB8AC3E}">
        <p14:creationId xmlns:p14="http://schemas.microsoft.com/office/powerpoint/2010/main" val="747299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722AD7-A37A-4BDC-A503-6BD0F1463983}"/>
              </a:ext>
            </a:extLst>
          </p:cNvPr>
          <p:cNvSpPr>
            <a:spLocks noGrp="1"/>
          </p:cNvSpPr>
          <p:nvPr>
            <p:ph type="title"/>
          </p:nvPr>
        </p:nvSpPr>
        <p:spPr/>
        <p:txBody>
          <a:bodyPr/>
          <a:lstStyle/>
          <a:p>
            <a:r>
              <a:rPr lang="en-US" dirty="0"/>
              <a:t>CAS Coaching Structure</a:t>
            </a:r>
          </a:p>
        </p:txBody>
      </p:sp>
      <p:graphicFrame>
        <p:nvGraphicFramePr>
          <p:cNvPr id="11" name="Diagram 10">
            <a:extLst>
              <a:ext uri="{FF2B5EF4-FFF2-40B4-BE49-F238E27FC236}">
                <a16:creationId xmlns:a16="http://schemas.microsoft.com/office/drawing/2014/main" xmlns="" id="{AF379AB8-C174-424B-B3C2-996997529163}"/>
              </a:ext>
            </a:extLst>
          </p:cNvPr>
          <p:cNvGraphicFramePr/>
          <p:nvPr>
            <p:extLst>
              <p:ext uri="{D42A27DB-BD31-4B8C-83A1-F6EECF244321}">
                <p14:modId xmlns:p14="http://schemas.microsoft.com/office/powerpoint/2010/main" val="2142420669"/>
              </p:ext>
            </p:extLst>
          </p:nvPr>
        </p:nvGraphicFramePr>
        <p:xfrm>
          <a:off x="293614" y="1479082"/>
          <a:ext cx="8706918" cy="4475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xmlns="" id="{91846880-7B4B-442E-AEE9-A161EC3CFF22}"/>
              </a:ext>
            </a:extLst>
          </p:cNvPr>
          <p:cNvGraphicFramePr/>
          <p:nvPr>
            <p:extLst>
              <p:ext uri="{D42A27DB-BD31-4B8C-83A1-F6EECF244321}">
                <p14:modId xmlns:p14="http://schemas.microsoft.com/office/powerpoint/2010/main" val="828796770"/>
              </p:ext>
            </p:extLst>
          </p:nvPr>
        </p:nvGraphicFramePr>
        <p:xfrm>
          <a:off x="293614" y="1468578"/>
          <a:ext cx="8706918" cy="44750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3" name="Picture 2" descr="CLC Logo">
            <a:extLst>
              <a:ext uri="{FF2B5EF4-FFF2-40B4-BE49-F238E27FC236}">
                <a16:creationId xmlns:a16="http://schemas.microsoft.com/office/drawing/2014/main" xmlns="" id="{1BC8A654-A6E8-413C-9889-C8B84DB2F1C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6172200"/>
            <a:ext cx="301625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182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722AD7-A37A-4BDC-A503-6BD0F1463983}"/>
              </a:ext>
            </a:extLst>
          </p:cNvPr>
          <p:cNvSpPr>
            <a:spLocks noGrp="1"/>
          </p:cNvSpPr>
          <p:nvPr>
            <p:ph type="title"/>
          </p:nvPr>
        </p:nvSpPr>
        <p:spPr/>
        <p:txBody>
          <a:bodyPr/>
          <a:lstStyle/>
          <a:p>
            <a:r>
              <a:rPr lang="en-US" dirty="0"/>
              <a:t>CAS Course Outcomes: English</a:t>
            </a:r>
          </a:p>
        </p:txBody>
      </p:sp>
      <p:graphicFrame>
        <p:nvGraphicFramePr>
          <p:cNvPr id="10" name="Chart 9">
            <a:extLst>
              <a:ext uri="{FF2B5EF4-FFF2-40B4-BE49-F238E27FC236}">
                <a16:creationId xmlns:a16="http://schemas.microsoft.com/office/drawing/2014/main" xmlns="" id="{A7CE6CE2-701C-49C1-838F-726D9EE81C9E}"/>
              </a:ext>
            </a:extLst>
          </p:cNvPr>
          <p:cNvGraphicFramePr>
            <a:graphicFrameLocks/>
          </p:cNvGraphicFramePr>
          <p:nvPr>
            <p:extLst/>
          </p:nvPr>
        </p:nvGraphicFramePr>
        <p:xfrm>
          <a:off x="304799" y="1386008"/>
          <a:ext cx="8682371" cy="4405192"/>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2" descr="CLC Logo">
            <a:extLst>
              <a:ext uri="{FF2B5EF4-FFF2-40B4-BE49-F238E27FC236}">
                <a16:creationId xmlns:a16="http://schemas.microsoft.com/office/drawing/2014/main" xmlns="" id="{2CFC1282-767A-45C0-8699-FE74D9AB6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6172200"/>
            <a:ext cx="301625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83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722AD7-A37A-4BDC-A503-6BD0F1463983}"/>
              </a:ext>
            </a:extLst>
          </p:cNvPr>
          <p:cNvSpPr>
            <a:spLocks noGrp="1"/>
          </p:cNvSpPr>
          <p:nvPr>
            <p:ph type="title"/>
          </p:nvPr>
        </p:nvSpPr>
        <p:spPr/>
        <p:txBody>
          <a:bodyPr/>
          <a:lstStyle/>
          <a:p>
            <a:r>
              <a:rPr lang="en-US" dirty="0"/>
              <a:t>CAS Course Outcomes: Math</a:t>
            </a:r>
          </a:p>
        </p:txBody>
      </p:sp>
      <p:graphicFrame>
        <p:nvGraphicFramePr>
          <p:cNvPr id="4" name="Chart 3">
            <a:extLst>
              <a:ext uri="{FF2B5EF4-FFF2-40B4-BE49-F238E27FC236}">
                <a16:creationId xmlns:a16="http://schemas.microsoft.com/office/drawing/2014/main" xmlns="" id="{6C4A6669-9DC3-4E2A-A999-80000AB53A62}"/>
              </a:ext>
            </a:extLst>
          </p:cNvPr>
          <p:cNvGraphicFramePr>
            <a:graphicFrameLocks/>
          </p:cNvGraphicFramePr>
          <p:nvPr>
            <p:extLst/>
          </p:nvPr>
        </p:nvGraphicFramePr>
        <p:xfrm>
          <a:off x="304800" y="1419076"/>
          <a:ext cx="8535292" cy="429592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CLC Logo">
            <a:extLst>
              <a:ext uri="{FF2B5EF4-FFF2-40B4-BE49-F238E27FC236}">
                <a16:creationId xmlns:a16="http://schemas.microsoft.com/office/drawing/2014/main" xmlns="" id="{165DDC7C-9DF0-41B7-A916-79C083CBF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6172200"/>
            <a:ext cx="301625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248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722AD7-A37A-4BDC-A503-6BD0F1463983}"/>
              </a:ext>
            </a:extLst>
          </p:cNvPr>
          <p:cNvSpPr>
            <a:spLocks noGrp="1"/>
          </p:cNvSpPr>
          <p:nvPr>
            <p:ph type="title"/>
          </p:nvPr>
        </p:nvSpPr>
        <p:spPr/>
        <p:txBody>
          <a:bodyPr/>
          <a:lstStyle/>
          <a:p>
            <a:r>
              <a:rPr lang="en-US" dirty="0"/>
              <a:t>CAS Retention Outcomes</a:t>
            </a:r>
          </a:p>
        </p:txBody>
      </p:sp>
      <p:sp>
        <p:nvSpPr>
          <p:cNvPr id="5" name="TextBox 4">
            <a:extLst>
              <a:ext uri="{FF2B5EF4-FFF2-40B4-BE49-F238E27FC236}">
                <a16:creationId xmlns:a16="http://schemas.microsoft.com/office/drawing/2014/main" xmlns="" id="{7D2E6918-DC6D-4D8B-9C01-5F83575BF9D6}"/>
              </a:ext>
            </a:extLst>
          </p:cNvPr>
          <p:cNvSpPr txBox="1"/>
          <p:nvPr/>
        </p:nvSpPr>
        <p:spPr>
          <a:xfrm>
            <a:off x="2668694" y="1815254"/>
            <a:ext cx="3664373" cy="369332"/>
          </a:xfrm>
          <a:prstGeom prst="rect">
            <a:avLst/>
          </a:prstGeom>
          <a:noFill/>
        </p:spPr>
        <p:txBody>
          <a:bodyPr wrap="square" rtlCol="0">
            <a:spAutoFit/>
          </a:bodyPr>
          <a:lstStyle/>
          <a:p>
            <a:pPr algn="ctr"/>
            <a:r>
              <a:rPr lang="en-US" dirty="0"/>
              <a:t>Fall 2016 to Spring 2017 Retention:</a:t>
            </a:r>
          </a:p>
        </p:txBody>
      </p:sp>
      <p:sp>
        <p:nvSpPr>
          <p:cNvPr id="6" name="TextBox 5">
            <a:extLst>
              <a:ext uri="{FF2B5EF4-FFF2-40B4-BE49-F238E27FC236}">
                <a16:creationId xmlns:a16="http://schemas.microsoft.com/office/drawing/2014/main" xmlns="" id="{F1BF883C-C801-44CF-9BFE-6BDF15BD792D}"/>
              </a:ext>
            </a:extLst>
          </p:cNvPr>
          <p:cNvSpPr txBox="1"/>
          <p:nvPr/>
        </p:nvSpPr>
        <p:spPr>
          <a:xfrm>
            <a:off x="633307" y="5063067"/>
            <a:ext cx="3664373" cy="646331"/>
          </a:xfrm>
          <a:prstGeom prst="rect">
            <a:avLst/>
          </a:prstGeom>
          <a:noFill/>
        </p:spPr>
        <p:txBody>
          <a:bodyPr wrap="square" rtlCol="0">
            <a:spAutoFit/>
          </a:bodyPr>
          <a:lstStyle/>
          <a:p>
            <a:pPr algn="ctr"/>
            <a:r>
              <a:rPr lang="en-US" dirty="0"/>
              <a:t>Among students referred by faculty </a:t>
            </a:r>
            <a:r>
              <a:rPr lang="en-US" b="1" dirty="0">
                <a:solidFill>
                  <a:srgbClr val="005374"/>
                </a:solidFill>
              </a:rPr>
              <a:t>who worked with a coach</a:t>
            </a:r>
          </a:p>
        </p:txBody>
      </p:sp>
      <p:sp>
        <p:nvSpPr>
          <p:cNvPr id="7" name="TextBox 6">
            <a:extLst>
              <a:ext uri="{FF2B5EF4-FFF2-40B4-BE49-F238E27FC236}">
                <a16:creationId xmlns:a16="http://schemas.microsoft.com/office/drawing/2014/main" xmlns="" id="{FAF8695A-FA91-4BDD-A3BB-7F97372EF314}"/>
              </a:ext>
            </a:extLst>
          </p:cNvPr>
          <p:cNvSpPr txBox="1"/>
          <p:nvPr/>
        </p:nvSpPr>
        <p:spPr>
          <a:xfrm>
            <a:off x="4781974" y="5045872"/>
            <a:ext cx="3664373" cy="646331"/>
          </a:xfrm>
          <a:prstGeom prst="rect">
            <a:avLst/>
          </a:prstGeom>
          <a:noFill/>
        </p:spPr>
        <p:txBody>
          <a:bodyPr wrap="square" rtlCol="0">
            <a:spAutoFit/>
          </a:bodyPr>
          <a:lstStyle/>
          <a:p>
            <a:pPr algn="ctr"/>
            <a:r>
              <a:rPr lang="en-US" dirty="0"/>
              <a:t>Among students referred by faculty </a:t>
            </a:r>
            <a:r>
              <a:rPr lang="en-US" b="1" dirty="0">
                <a:solidFill>
                  <a:schemeClr val="bg1">
                    <a:lumMod val="65000"/>
                  </a:schemeClr>
                </a:solidFill>
              </a:rPr>
              <a:t>who declined coaching services</a:t>
            </a:r>
          </a:p>
        </p:txBody>
      </p:sp>
      <p:pic>
        <p:nvPicPr>
          <p:cNvPr id="8" name="Picture 7">
            <a:extLst>
              <a:ext uri="{FF2B5EF4-FFF2-40B4-BE49-F238E27FC236}">
                <a16:creationId xmlns:a16="http://schemas.microsoft.com/office/drawing/2014/main" xmlns="" id="{DF5D4C49-3A52-4FC7-AB44-04414BCEB014}"/>
              </a:ext>
            </a:extLst>
          </p:cNvPr>
          <p:cNvPicPr>
            <a:picLocks noChangeAspect="1"/>
          </p:cNvPicPr>
          <p:nvPr/>
        </p:nvPicPr>
        <p:blipFill>
          <a:blip r:embed="rId2"/>
          <a:stretch>
            <a:fillRect/>
          </a:stretch>
        </p:blipFill>
        <p:spPr>
          <a:xfrm>
            <a:off x="814519" y="2313533"/>
            <a:ext cx="3292125" cy="2749534"/>
          </a:xfrm>
          <a:prstGeom prst="rect">
            <a:avLst/>
          </a:prstGeom>
        </p:spPr>
      </p:pic>
      <p:pic>
        <p:nvPicPr>
          <p:cNvPr id="9" name="Picture 8">
            <a:extLst>
              <a:ext uri="{FF2B5EF4-FFF2-40B4-BE49-F238E27FC236}">
                <a16:creationId xmlns:a16="http://schemas.microsoft.com/office/drawing/2014/main" xmlns="" id="{54FCF26A-0441-41AC-9987-20FD0DF8351C}"/>
              </a:ext>
            </a:extLst>
          </p:cNvPr>
          <p:cNvPicPr>
            <a:picLocks noChangeAspect="1"/>
          </p:cNvPicPr>
          <p:nvPr/>
        </p:nvPicPr>
        <p:blipFill>
          <a:blip r:embed="rId3"/>
          <a:stretch>
            <a:fillRect/>
          </a:stretch>
        </p:blipFill>
        <p:spPr>
          <a:xfrm>
            <a:off x="4106644" y="2313533"/>
            <a:ext cx="4578493" cy="2749534"/>
          </a:xfrm>
          <a:prstGeom prst="rect">
            <a:avLst/>
          </a:prstGeom>
        </p:spPr>
      </p:pic>
      <p:pic>
        <p:nvPicPr>
          <p:cNvPr id="10" name="Picture 2" descr="CLC Logo">
            <a:extLst>
              <a:ext uri="{FF2B5EF4-FFF2-40B4-BE49-F238E27FC236}">
                <a16:creationId xmlns:a16="http://schemas.microsoft.com/office/drawing/2014/main" xmlns="" id="{1F520CDC-C7E6-40A6-A226-D16919D4FE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172200"/>
            <a:ext cx="301625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859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722AD7-A37A-4BDC-A503-6BD0F1463983}"/>
              </a:ext>
            </a:extLst>
          </p:cNvPr>
          <p:cNvSpPr>
            <a:spLocks noGrp="1"/>
          </p:cNvSpPr>
          <p:nvPr>
            <p:ph type="title"/>
          </p:nvPr>
        </p:nvSpPr>
        <p:spPr/>
        <p:txBody>
          <a:bodyPr/>
          <a:lstStyle/>
          <a:p>
            <a:r>
              <a:rPr lang="en-US" dirty="0"/>
              <a:t>CAS Retention Outcomes</a:t>
            </a:r>
          </a:p>
        </p:txBody>
      </p:sp>
      <p:sp>
        <p:nvSpPr>
          <p:cNvPr id="10" name="TextBox 9">
            <a:extLst>
              <a:ext uri="{FF2B5EF4-FFF2-40B4-BE49-F238E27FC236}">
                <a16:creationId xmlns:a16="http://schemas.microsoft.com/office/drawing/2014/main" xmlns="" id="{539EFB62-6FC4-4D6E-A4B2-5214A130C91B}"/>
              </a:ext>
            </a:extLst>
          </p:cNvPr>
          <p:cNvSpPr txBox="1"/>
          <p:nvPr/>
        </p:nvSpPr>
        <p:spPr>
          <a:xfrm>
            <a:off x="2668694" y="1815254"/>
            <a:ext cx="3664373" cy="369332"/>
          </a:xfrm>
          <a:prstGeom prst="rect">
            <a:avLst/>
          </a:prstGeom>
          <a:noFill/>
        </p:spPr>
        <p:txBody>
          <a:bodyPr wrap="square" rtlCol="0">
            <a:spAutoFit/>
          </a:bodyPr>
          <a:lstStyle/>
          <a:p>
            <a:pPr algn="ctr"/>
            <a:r>
              <a:rPr lang="en-US" dirty="0"/>
              <a:t>Fall 2016 to Spring 2017 Retention:</a:t>
            </a:r>
          </a:p>
        </p:txBody>
      </p:sp>
      <p:sp>
        <p:nvSpPr>
          <p:cNvPr id="11" name="TextBox 10">
            <a:extLst>
              <a:ext uri="{FF2B5EF4-FFF2-40B4-BE49-F238E27FC236}">
                <a16:creationId xmlns:a16="http://schemas.microsoft.com/office/drawing/2014/main" xmlns="" id="{F1178348-570F-41BA-97C4-AD3B992FE09D}"/>
              </a:ext>
            </a:extLst>
          </p:cNvPr>
          <p:cNvSpPr txBox="1"/>
          <p:nvPr/>
        </p:nvSpPr>
        <p:spPr>
          <a:xfrm>
            <a:off x="633307" y="4997289"/>
            <a:ext cx="3664373" cy="369332"/>
          </a:xfrm>
          <a:prstGeom prst="rect">
            <a:avLst/>
          </a:prstGeom>
          <a:noFill/>
        </p:spPr>
        <p:txBody>
          <a:bodyPr wrap="square" rtlCol="0">
            <a:spAutoFit/>
          </a:bodyPr>
          <a:lstStyle/>
          <a:p>
            <a:pPr algn="ctr"/>
            <a:r>
              <a:rPr lang="en-US" dirty="0"/>
              <a:t>Among students </a:t>
            </a:r>
            <a:r>
              <a:rPr lang="en-US" b="1" dirty="0">
                <a:solidFill>
                  <a:srgbClr val="005374"/>
                </a:solidFill>
              </a:rPr>
              <a:t>who</a:t>
            </a:r>
            <a:r>
              <a:rPr lang="en-US" dirty="0"/>
              <a:t> </a:t>
            </a:r>
            <a:r>
              <a:rPr lang="en-US" b="1" dirty="0">
                <a:solidFill>
                  <a:srgbClr val="005374"/>
                </a:solidFill>
              </a:rPr>
              <a:t>self-referred</a:t>
            </a:r>
          </a:p>
        </p:txBody>
      </p:sp>
      <p:sp>
        <p:nvSpPr>
          <p:cNvPr id="12" name="TextBox 11">
            <a:extLst>
              <a:ext uri="{FF2B5EF4-FFF2-40B4-BE49-F238E27FC236}">
                <a16:creationId xmlns:a16="http://schemas.microsoft.com/office/drawing/2014/main" xmlns="" id="{56190AEC-210C-47EF-AED0-06B372FFDB91}"/>
              </a:ext>
            </a:extLst>
          </p:cNvPr>
          <p:cNvSpPr txBox="1"/>
          <p:nvPr/>
        </p:nvSpPr>
        <p:spPr>
          <a:xfrm>
            <a:off x="4781974" y="4980094"/>
            <a:ext cx="3664373" cy="646331"/>
          </a:xfrm>
          <a:prstGeom prst="rect">
            <a:avLst/>
          </a:prstGeom>
          <a:noFill/>
        </p:spPr>
        <p:txBody>
          <a:bodyPr wrap="square" rtlCol="0">
            <a:spAutoFit/>
          </a:bodyPr>
          <a:lstStyle/>
          <a:p>
            <a:pPr algn="ctr"/>
            <a:r>
              <a:rPr lang="en-US" dirty="0"/>
              <a:t>Among students </a:t>
            </a:r>
            <a:r>
              <a:rPr lang="en-US" b="1" dirty="0">
                <a:solidFill>
                  <a:schemeClr val="bg1">
                    <a:lumMod val="65000"/>
                  </a:schemeClr>
                </a:solidFill>
              </a:rPr>
              <a:t>who</a:t>
            </a:r>
            <a:r>
              <a:rPr lang="en-US" dirty="0">
                <a:solidFill>
                  <a:schemeClr val="bg1">
                    <a:lumMod val="65000"/>
                  </a:schemeClr>
                </a:solidFill>
              </a:rPr>
              <a:t> </a:t>
            </a:r>
            <a:r>
              <a:rPr lang="en-US" b="1" dirty="0">
                <a:solidFill>
                  <a:schemeClr val="bg1">
                    <a:lumMod val="65000"/>
                  </a:schemeClr>
                </a:solidFill>
              </a:rPr>
              <a:t>were </a:t>
            </a:r>
            <a:r>
              <a:rPr lang="en-US" b="1" u="sng" dirty="0">
                <a:solidFill>
                  <a:schemeClr val="bg1">
                    <a:lumMod val="65000"/>
                  </a:schemeClr>
                </a:solidFill>
              </a:rPr>
              <a:t>not</a:t>
            </a:r>
            <a:r>
              <a:rPr lang="en-US" b="1" dirty="0">
                <a:solidFill>
                  <a:schemeClr val="bg1">
                    <a:lumMod val="65000"/>
                  </a:schemeClr>
                </a:solidFill>
              </a:rPr>
              <a:t> referred and did not self-refer</a:t>
            </a:r>
          </a:p>
        </p:txBody>
      </p:sp>
      <p:pic>
        <p:nvPicPr>
          <p:cNvPr id="13" name="Picture 12">
            <a:extLst>
              <a:ext uri="{FF2B5EF4-FFF2-40B4-BE49-F238E27FC236}">
                <a16:creationId xmlns:a16="http://schemas.microsoft.com/office/drawing/2014/main" xmlns="" id="{012D56BD-1C6E-4B2E-83D7-39B8E97D0A89}"/>
              </a:ext>
            </a:extLst>
          </p:cNvPr>
          <p:cNvPicPr>
            <a:picLocks noChangeAspect="1"/>
          </p:cNvPicPr>
          <p:nvPr/>
        </p:nvPicPr>
        <p:blipFill>
          <a:blip r:embed="rId2"/>
          <a:stretch>
            <a:fillRect/>
          </a:stretch>
        </p:blipFill>
        <p:spPr>
          <a:xfrm>
            <a:off x="1005555" y="2184586"/>
            <a:ext cx="3292125" cy="2749534"/>
          </a:xfrm>
          <a:prstGeom prst="rect">
            <a:avLst/>
          </a:prstGeom>
        </p:spPr>
      </p:pic>
      <p:pic>
        <p:nvPicPr>
          <p:cNvPr id="14" name="Picture 13">
            <a:extLst>
              <a:ext uri="{FF2B5EF4-FFF2-40B4-BE49-F238E27FC236}">
                <a16:creationId xmlns:a16="http://schemas.microsoft.com/office/drawing/2014/main" xmlns="" id="{4A772A30-74E4-4A3F-A043-3202D685A5CA}"/>
              </a:ext>
            </a:extLst>
          </p:cNvPr>
          <p:cNvPicPr>
            <a:picLocks noChangeAspect="1"/>
          </p:cNvPicPr>
          <p:nvPr/>
        </p:nvPicPr>
        <p:blipFill>
          <a:blip r:embed="rId3"/>
          <a:stretch>
            <a:fillRect/>
          </a:stretch>
        </p:blipFill>
        <p:spPr>
          <a:xfrm>
            <a:off x="4397263" y="2230560"/>
            <a:ext cx="4584589" cy="2749534"/>
          </a:xfrm>
          <a:prstGeom prst="rect">
            <a:avLst/>
          </a:prstGeom>
        </p:spPr>
      </p:pic>
      <p:pic>
        <p:nvPicPr>
          <p:cNvPr id="15" name="Picture 2" descr="CLC Logo">
            <a:extLst>
              <a:ext uri="{FF2B5EF4-FFF2-40B4-BE49-F238E27FC236}">
                <a16:creationId xmlns:a16="http://schemas.microsoft.com/office/drawing/2014/main" xmlns="" id="{3D464485-F03C-4765-A6A2-DA558B01FF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172200"/>
            <a:ext cx="301625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340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899DA5-0B0C-4746-AE09-E43729148BEE}"/>
              </a:ext>
            </a:extLst>
          </p:cNvPr>
          <p:cNvSpPr>
            <a:spLocks noGrp="1"/>
          </p:cNvSpPr>
          <p:nvPr>
            <p:ph type="title"/>
          </p:nvPr>
        </p:nvSpPr>
        <p:spPr/>
        <p:txBody>
          <a:bodyPr/>
          <a:lstStyle/>
          <a:p>
            <a:r>
              <a:rPr lang="en-US" dirty="0"/>
              <a:t>Lessons Learned &amp; Ideas to Use</a:t>
            </a:r>
          </a:p>
        </p:txBody>
      </p:sp>
      <p:sp>
        <p:nvSpPr>
          <p:cNvPr id="3" name="Content Placeholder 2">
            <a:extLst>
              <a:ext uri="{FF2B5EF4-FFF2-40B4-BE49-F238E27FC236}">
                <a16:creationId xmlns:a16="http://schemas.microsoft.com/office/drawing/2014/main" xmlns="" id="{50B5986F-2375-4A87-8D42-78A02237AD6E}"/>
              </a:ext>
            </a:extLst>
          </p:cNvPr>
          <p:cNvSpPr>
            <a:spLocks noGrp="1"/>
          </p:cNvSpPr>
          <p:nvPr>
            <p:ph idx="1"/>
          </p:nvPr>
        </p:nvSpPr>
        <p:spPr/>
        <p:txBody>
          <a:bodyPr>
            <a:normAutofit/>
          </a:bodyPr>
          <a:lstStyle/>
          <a:p>
            <a:r>
              <a:rPr lang="en-US" sz="3000" dirty="0">
                <a:latin typeface="Calibri" panose="020F0502020204030204" pitchFamily="34" charset="0"/>
              </a:rPr>
              <a:t>Link coaches with faculty/course sections</a:t>
            </a:r>
          </a:p>
          <a:p>
            <a:r>
              <a:rPr lang="en-US" sz="3000" dirty="0"/>
              <a:t>Strive for one significant contact every four weeks</a:t>
            </a:r>
          </a:p>
          <a:p>
            <a:r>
              <a:rPr lang="en-US" sz="3000" dirty="0">
                <a:latin typeface="Calibri" panose="020F0502020204030204" pitchFamily="34" charset="0"/>
              </a:rPr>
              <a:t>Change your approach to email</a:t>
            </a:r>
          </a:p>
          <a:p>
            <a:r>
              <a:rPr lang="en-US" sz="3000" dirty="0">
                <a:latin typeface="Calibri" panose="020F0502020204030204" pitchFamily="34" charset="0"/>
              </a:rPr>
              <a:t>Commit to your role as a “cultural navigator”</a:t>
            </a:r>
          </a:p>
          <a:p>
            <a:r>
              <a:rPr lang="en-US" sz="3000" dirty="0">
                <a:latin typeface="Calibri" panose="020F0502020204030204" pitchFamily="34" charset="0"/>
              </a:rPr>
              <a:t>Explain your early alert system to students</a:t>
            </a:r>
          </a:p>
          <a:p>
            <a:r>
              <a:rPr lang="en-US" sz="3000" dirty="0">
                <a:latin typeface="Calibri" panose="020F0502020204030204" pitchFamily="34" charset="0"/>
              </a:rPr>
              <a:t>Start somewhere and keep going</a:t>
            </a:r>
          </a:p>
          <a:p>
            <a:r>
              <a:rPr lang="en-US" sz="3000" dirty="0"/>
              <a:t>Show hope to students</a:t>
            </a:r>
          </a:p>
        </p:txBody>
      </p:sp>
      <p:pic>
        <p:nvPicPr>
          <p:cNvPr id="4" name="Picture 2" descr="CLC Logo">
            <a:extLst>
              <a:ext uri="{FF2B5EF4-FFF2-40B4-BE49-F238E27FC236}">
                <a16:creationId xmlns:a16="http://schemas.microsoft.com/office/drawing/2014/main" xmlns="" id="{BDB18B0E-1B07-44A1-9A98-12E72ECF9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172200"/>
            <a:ext cx="301625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885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new undergraduate model</a:t>
            </a:r>
            <a:endParaRPr lang="en-US" sz="3600" dirty="0"/>
          </a:p>
        </p:txBody>
      </p:sp>
      <p:sp>
        <p:nvSpPr>
          <p:cNvPr id="3" name="Text Placeholder 2"/>
          <p:cNvSpPr>
            <a:spLocks noGrp="1"/>
          </p:cNvSpPr>
          <p:nvPr>
            <p:ph type="body" idx="1"/>
          </p:nvPr>
        </p:nvSpPr>
        <p:spPr/>
        <p:txBody>
          <a:bodyPr>
            <a:normAutofit/>
          </a:bodyPr>
          <a:lstStyle/>
          <a:p>
            <a:r>
              <a:rPr lang="en-US" sz="4000" b="1" dirty="0" smtClean="0"/>
              <a:t>Pathways at NLU</a:t>
            </a:r>
            <a:endParaRPr lang="en-US" sz="40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513" y="914400"/>
            <a:ext cx="6096000" cy="2625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6019800"/>
            <a:ext cx="2209800" cy="715279"/>
          </a:xfrm>
          <a:prstGeom prst="rect">
            <a:avLst/>
          </a:prstGeom>
        </p:spPr>
      </p:pic>
    </p:spTree>
    <p:extLst>
      <p:ext uri="{BB962C8B-B14F-4D97-AF65-F5344CB8AC3E}">
        <p14:creationId xmlns:p14="http://schemas.microsoft.com/office/powerpoint/2010/main" val="176836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5441"/>
          </a:xfrm>
        </p:spPr>
        <p:txBody>
          <a:bodyPr anchor="ctr">
            <a:normAutofit/>
          </a:bodyPr>
          <a:lstStyle/>
          <a:p>
            <a:r>
              <a:rPr lang="en-US" dirty="0"/>
              <a:t>Who we serve: students at a glance</a:t>
            </a:r>
          </a:p>
        </p:txBody>
      </p:sp>
      <p:graphicFrame>
        <p:nvGraphicFramePr>
          <p:cNvPr id="13" name="Chart 12"/>
          <p:cNvGraphicFramePr>
            <a:graphicFrameLocks/>
          </p:cNvGraphicFramePr>
          <p:nvPr>
            <p:extLst>
              <p:ext uri="{D42A27DB-BD31-4B8C-83A1-F6EECF244321}">
                <p14:modId xmlns:p14="http://schemas.microsoft.com/office/powerpoint/2010/main" val="2262943803"/>
              </p:ext>
            </p:extLst>
          </p:nvPr>
        </p:nvGraphicFramePr>
        <p:xfrm>
          <a:off x="2213776" y="881016"/>
          <a:ext cx="4716447" cy="28963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1896137310"/>
              </p:ext>
            </p:extLst>
          </p:nvPr>
        </p:nvGraphicFramePr>
        <p:xfrm>
          <a:off x="2280996" y="3766154"/>
          <a:ext cx="4649227"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8"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6019800"/>
            <a:ext cx="2209800" cy="715279"/>
          </a:xfrm>
          <a:prstGeom prst="rect">
            <a:avLst/>
          </a:prstGeom>
        </p:spPr>
      </p:pic>
    </p:spTree>
    <p:extLst>
      <p:ext uri="{BB962C8B-B14F-4D97-AF65-F5344CB8AC3E}">
        <p14:creationId xmlns:p14="http://schemas.microsoft.com/office/powerpoint/2010/main" val="1975489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78307"/>
          </a:xfrm>
        </p:spPr>
        <p:txBody>
          <a:bodyPr anchor="ctr">
            <a:normAutofit/>
          </a:bodyPr>
          <a:lstStyle/>
          <a:p>
            <a:r>
              <a:rPr lang="en-US" dirty="0" smtClean="0"/>
              <a:t>Students </a:t>
            </a:r>
            <a:r>
              <a:rPr lang="en-US" dirty="0"/>
              <a:t>at a </a:t>
            </a:r>
            <a:r>
              <a:rPr lang="en-US" dirty="0" smtClean="0"/>
              <a:t>glance, continued</a:t>
            </a:r>
            <a:endParaRPr lang="en-US" dirty="0"/>
          </a:p>
        </p:txBody>
      </p:sp>
      <p:sp>
        <p:nvSpPr>
          <p:cNvPr id="2" name="TextBox 1"/>
          <p:cNvSpPr txBox="1"/>
          <p:nvPr/>
        </p:nvSpPr>
        <p:spPr>
          <a:xfrm>
            <a:off x="6858000" y="5829834"/>
            <a:ext cx="2286000" cy="276999"/>
          </a:xfrm>
          <a:prstGeom prst="rect">
            <a:avLst/>
          </a:prstGeom>
          <a:solidFill>
            <a:schemeClr val="bg1"/>
          </a:solidFill>
        </p:spPr>
        <p:txBody>
          <a:bodyPr wrap="square" rtlCol="0">
            <a:spAutoFit/>
          </a:bodyPr>
          <a:lstStyle/>
          <a:p>
            <a:endParaRPr lang="en-US" sz="1200" dirty="0"/>
          </a:p>
        </p:txBody>
      </p:sp>
      <p:graphicFrame>
        <p:nvGraphicFramePr>
          <p:cNvPr id="8" name="Chart 7"/>
          <p:cNvGraphicFramePr>
            <a:graphicFrameLocks/>
          </p:cNvGraphicFramePr>
          <p:nvPr>
            <p:extLst>
              <p:ext uri="{D42A27DB-BD31-4B8C-83A1-F6EECF244321}">
                <p14:modId xmlns:p14="http://schemas.microsoft.com/office/powerpoint/2010/main" val="4183399458"/>
              </p:ext>
            </p:extLst>
          </p:nvPr>
        </p:nvGraphicFramePr>
        <p:xfrm>
          <a:off x="1175658" y="866895"/>
          <a:ext cx="6819899" cy="28447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1071190075"/>
              </p:ext>
            </p:extLst>
          </p:nvPr>
        </p:nvGraphicFramePr>
        <p:xfrm>
          <a:off x="1148443" y="3478129"/>
          <a:ext cx="6847114" cy="2757056"/>
        </p:xfrm>
        <a:graphic>
          <a:graphicData uri="http://schemas.openxmlformats.org/drawingml/2006/chart">
            <c:chart xmlns:c="http://schemas.openxmlformats.org/drawingml/2006/chart" xmlns:r="http://schemas.openxmlformats.org/officeDocument/2006/relationships" r:id="rId4"/>
          </a:graphicData>
        </a:graphic>
      </p:graphicFrame>
      <p:pic>
        <p:nvPicPr>
          <p:cNvPr id="9"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6019800"/>
            <a:ext cx="2209800" cy="715279"/>
          </a:xfrm>
          <a:prstGeom prst="rect">
            <a:avLst/>
          </a:prstGeom>
        </p:spPr>
      </p:pic>
    </p:spTree>
    <p:extLst>
      <p:ext uri="{BB962C8B-B14F-4D97-AF65-F5344CB8AC3E}">
        <p14:creationId xmlns:p14="http://schemas.microsoft.com/office/powerpoint/2010/main" val="3308485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p:spPr>
        <p:txBody>
          <a:bodyPr anchor="ctr">
            <a:noAutofit/>
          </a:bodyPr>
          <a:lstStyle/>
          <a:p>
            <a:r>
              <a:rPr lang="en-US" dirty="0" smtClean="0"/>
              <a:t>HS Academic profile for Freshmen </a:t>
            </a:r>
            <a:endParaRPr lang="en-US" dirty="0"/>
          </a:p>
        </p:txBody>
      </p:sp>
      <p:sp>
        <p:nvSpPr>
          <p:cNvPr id="2" name="TextBox 1"/>
          <p:cNvSpPr txBox="1"/>
          <p:nvPr/>
        </p:nvSpPr>
        <p:spPr>
          <a:xfrm>
            <a:off x="5231425" y="4324900"/>
            <a:ext cx="3608962" cy="1015663"/>
          </a:xfrm>
          <a:prstGeom prst="rect">
            <a:avLst/>
          </a:prstGeom>
          <a:noFill/>
        </p:spPr>
        <p:txBody>
          <a:bodyPr wrap="square" rtlCol="0">
            <a:spAutoFit/>
          </a:bodyPr>
          <a:lstStyle/>
          <a:p>
            <a:r>
              <a:rPr lang="en-US" sz="1200" dirty="0"/>
              <a:t>Notes: </a:t>
            </a:r>
          </a:p>
          <a:p>
            <a:pPr marL="171450" indent="-171450">
              <a:buFont typeface="Arial" panose="020B0604020202020204" pitchFamily="34" charset="0"/>
              <a:buChar char="•"/>
            </a:pPr>
            <a:r>
              <a:rPr lang="en-US" sz="1200" dirty="0"/>
              <a:t>4</a:t>
            </a:r>
            <a:r>
              <a:rPr lang="en-US" sz="1200" dirty="0" smtClean="0"/>
              <a:t> </a:t>
            </a:r>
            <a:r>
              <a:rPr lang="en-US" sz="1200" dirty="0"/>
              <a:t>Chicago students and 3 Wheeling students were missing HS GPAs and were excluded.</a:t>
            </a:r>
          </a:p>
          <a:p>
            <a:pPr marL="171450" indent="-171450">
              <a:buFont typeface="Arial" panose="020B0604020202020204" pitchFamily="34" charset="0"/>
              <a:buChar char="•"/>
            </a:pPr>
            <a:r>
              <a:rPr lang="en-US" sz="1200" dirty="0" smtClean="0"/>
              <a:t>71 </a:t>
            </a:r>
            <a:r>
              <a:rPr lang="en-US" sz="1200" dirty="0"/>
              <a:t>Chicago and </a:t>
            </a:r>
            <a:r>
              <a:rPr lang="en-US" sz="1200" dirty="0" smtClean="0"/>
              <a:t>42 </a:t>
            </a:r>
            <a:r>
              <a:rPr lang="en-US" sz="1200" dirty="0"/>
              <a:t>Wheeling students were missing ACT scores and were excluded.</a:t>
            </a:r>
          </a:p>
        </p:txBody>
      </p:sp>
      <p:cxnSp>
        <p:nvCxnSpPr>
          <p:cNvPr id="12" name="Straight Connector 11"/>
          <p:cNvCxnSpPr/>
          <p:nvPr/>
        </p:nvCxnSpPr>
        <p:spPr>
          <a:xfrm>
            <a:off x="502803" y="3581400"/>
            <a:ext cx="44958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669219638"/>
              </p:ext>
            </p:extLst>
          </p:nvPr>
        </p:nvGraphicFramePr>
        <p:xfrm>
          <a:off x="5231425" y="2590800"/>
          <a:ext cx="3608962" cy="169164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xmlns="" val="20000"/>
                    </a:ext>
                  </a:extLst>
                </a:gridCol>
                <a:gridCol w="1118681">
                  <a:extLst>
                    <a:ext uri="{9D8B030D-6E8A-4147-A177-3AD203B41FA5}">
                      <a16:colId xmlns:a16="http://schemas.microsoft.com/office/drawing/2014/main" xmlns="" val="20001"/>
                    </a:ext>
                  </a:extLst>
                </a:gridCol>
                <a:gridCol w="1118681">
                  <a:extLst>
                    <a:ext uri="{9D8B030D-6E8A-4147-A177-3AD203B41FA5}">
                      <a16:colId xmlns:a16="http://schemas.microsoft.com/office/drawing/2014/main" xmlns="" val="20002"/>
                    </a:ext>
                  </a:extLst>
                </a:gridCol>
              </a:tblGrid>
              <a:tr h="370840">
                <a:tc>
                  <a:txBody>
                    <a:bodyPr/>
                    <a:lstStyle/>
                    <a:p>
                      <a:pPr algn="ctr"/>
                      <a:r>
                        <a:rPr lang="en-US" sz="1600" dirty="0" smtClean="0"/>
                        <a:t>Campus</a:t>
                      </a:r>
                      <a:endParaRPr lang="en-US" sz="1600" dirty="0"/>
                    </a:p>
                  </a:txBody>
                  <a:tcPr>
                    <a:solidFill>
                      <a:schemeClr val="bg1">
                        <a:lumMod val="50000"/>
                      </a:schemeClr>
                    </a:solidFill>
                  </a:tcPr>
                </a:tc>
                <a:tc>
                  <a:txBody>
                    <a:bodyPr/>
                    <a:lstStyle/>
                    <a:p>
                      <a:pPr algn="ctr"/>
                      <a:r>
                        <a:rPr lang="en-US" sz="1600" dirty="0" smtClean="0"/>
                        <a:t>Avg. HS GPA</a:t>
                      </a:r>
                      <a:endParaRPr lang="en-US" sz="1600" dirty="0"/>
                    </a:p>
                  </a:txBody>
                  <a:tcPr>
                    <a:solidFill>
                      <a:schemeClr val="bg1">
                        <a:lumMod val="50000"/>
                      </a:schemeClr>
                    </a:solidFill>
                  </a:tcPr>
                </a:tc>
                <a:tc>
                  <a:txBody>
                    <a:bodyPr/>
                    <a:lstStyle/>
                    <a:p>
                      <a:pPr algn="ctr"/>
                      <a:r>
                        <a:rPr lang="en-US" sz="1600" dirty="0" smtClean="0"/>
                        <a:t>Avg. ACT Score</a:t>
                      </a:r>
                      <a:endParaRPr lang="en-US" sz="1600" dirty="0"/>
                    </a:p>
                  </a:txBody>
                  <a:tcPr>
                    <a:solidFill>
                      <a:schemeClr val="bg1">
                        <a:lumMod val="50000"/>
                      </a:schemeClr>
                    </a:solidFill>
                  </a:tcPr>
                </a:tc>
                <a:extLst>
                  <a:ext uri="{0D108BD9-81ED-4DB2-BD59-A6C34878D82A}">
                    <a16:rowId xmlns:a16="http://schemas.microsoft.com/office/drawing/2014/main" xmlns="" val="10000"/>
                  </a:ext>
                </a:extLst>
              </a:tr>
              <a:tr h="370840">
                <a:tc>
                  <a:txBody>
                    <a:bodyPr/>
                    <a:lstStyle/>
                    <a:p>
                      <a:pPr algn="ctr"/>
                      <a:r>
                        <a:rPr lang="en-US" sz="1600" dirty="0" smtClean="0">
                          <a:solidFill>
                            <a:schemeClr val="bg1"/>
                          </a:solidFill>
                        </a:rPr>
                        <a:t>Chicago</a:t>
                      </a:r>
                      <a:endParaRPr lang="en-US" sz="1600" dirty="0">
                        <a:solidFill>
                          <a:schemeClr val="bg1"/>
                        </a:solidFill>
                      </a:endParaRPr>
                    </a:p>
                  </a:txBody>
                  <a:tcPr>
                    <a:solidFill>
                      <a:srgbClr val="4F81BD"/>
                    </a:solidFill>
                  </a:tcPr>
                </a:tc>
                <a:tc>
                  <a:txBody>
                    <a:bodyPr/>
                    <a:lstStyle/>
                    <a:p>
                      <a:pPr algn="ctr"/>
                      <a:r>
                        <a:rPr lang="en-US" sz="1600" dirty="0" smtClean="0">
                          <a:solidFill>
                            <a:schemeClr val="bg1"/>
                          </a:solidFill>
                        </a:rPr>
                        <a:t>2.65</a:t>
                      </a:r>
                      <a:endParaRPr lang="en-US" sz="1600" dirty="0">
                        <a:solidFill>
                          <a:schemeClr val="bg1"/>
                        </a:solidFill>
                      </a:endParaRPr>
                    </a:p>
                  </a:txBody>
                  <a:tcPr>
                    <a:solidFill>
                      <a:srgbClr val="4F81BD"/>
                    </a:solidFill>
                  </a:tcPr>
                </a:tc>
                <a:tc>
                  <a:txBody>
                    <a:bodyPr/>
                    <a:lstStyle/>
                    <a:p>
                      <a:pPr algn="ctr"/>
                      <a:r>
                        <a:rPr lang="en-US" sz="1600" dirty="0" smtClean="0">
                          <a:solidFill>
                            <a:schemeClr val="bg1"/>
                          </a:solidFill>
                        </a:rPr>
                        <a:t>16.4</a:t>
                      </a:r>
                      <a:endParaRPr lang="en-US" sz="1600" dirty="0">
                        <a:solidFill>
                          <a:schemeClr val="bg1"/>
                        </a:solidFill>
                      </a:endParaRPr>
                    </a:p>
                  </a:txBody>
                  <a:tcPr>
                    <a:solidFill>
                      <a:srgbClr val="4F81BD"/>
                    </a:solidFill>
                  </a:tcPr>
                </a:tc>
                <a:extLst>
                  <a:ext uri="{0D108BD9-81ED-4DB2-BD59-A6C34878D82A}">
                    <a16:rowId xmlns:a16="http://schemas.microsoft.com/office/drawing/2014/main" xmlns="" val="10001"/>
                  </a:ext>
                </a:extLst>
              </a:tr>
              <a:tr h="370840">
                <a:tc>
                  <a:txBody>
                    <a:bodyPr/>
                    <a:lstStyle/>
                    <a:p>
                      <a:pPr algn="ctr"/>
                      <a:r>
                        <a:rPr lang="en-US" sz="1600" dirty="0" smtClean="0">
                          <a:solidFill>
                            <a:schemeClr val="bg1"/>
                          </a:solidFill>
                        </a:rPr>
                        <a:t>Wheeling</a:t>
                      </a:r>
                      <a:endParaRPr lang="en-US" sz="1600" dirty="0">
                        <a:solidFill>
                          <a:schemeClr val="bg1"/>
                        </a:solidFill>
                      </a:endParaRPr>
                    </a:p>
                  </a:txBody>
                  <a:tcPr>
                    <a:solidFill>
                      <a:srgbClr val="70AD47"/>
                    </a:solidFill>
                  </a:tcPr>
                </a:tc>
                <a:tc>
                  <a:txBody>
                    <a:bodyPr/>
                    <a:lstStyle/>
                    <a:p>
                      <a:pPr algn="ctr"/>
                      <a:r>
                        <a:rPr lang="en-US" sz="1600" dirty="0" smtClean="0">
                          <a:solidFill>
                            <a:schemeClr val="bg1"/>
                          </a:solidFill>
                        </a:rPr>
                        <a:t>2.85</a:t>
                      </a:r>
                      <a:endParaRPr lang="en-US" sz="1600" dirty="0">
                        <a:solidFill>
                          <a:schemeClr val="bg1"/>
                        </a:solidFill>
                      </a:endParaRPr>
                    </a:p>
                  </a:txBody>
                  <a:tcPr>
                    <a:solidFill>
                      <a:srgbClr val="70AD47"/>
                    </a:solidFill>
                  </a:tcPr>
                </a:tc>
                <a:tc>
                  <a:txBody>
                    <a:bodyPr/>
                    <a:lstStyle/>
                    <a:p>
                      <a:pPr algn="ctr"/>
                      <a:r>
                        <a:rPr lang="en-US" sz="1600" dirty="0" smtClean="0">
                          <a:solidFill>
                            <a:schemeClr val="bg1"/>
                          </a:solidFill>
                        </a:rPr>
                        <a:t>18.1</a:t>
                      </a:r>
                    </a:p>
                  </a:txBody>
                  <a:tcPr>
                    <a:solidFill>
                      <a:srgbClr val="70AD47"/>
                    </a:solidFill>
                  </a:tcPr>
                </a:tc>
                <a:extLst>
                  <a:ext uri="{0D108BD9-81ED-4DB2-BD59-A6C34878D82A}">
                    <a16:rowId xmlns:a16="http://schemas.microsoft.com/office/drawing/2014/main" xmlns="" val="10002"/>
                  </a:ext>
                </a:extLst>
              </a:tr>
              <a:tr h="370840">
                <a:tc>
                  <a:txBody>
                    <a:bodyPr/>
                    <a:lstStyle/>
                    <a:p>
                      <a:pPr algn="ctr"/>
                      <a:r>
                        <a:rPr lang="en-US" sz="1600" dirty="0" smtClean="0">
                          <a:solidFill>
                            <a:schemeClr val="bg1"/>
                          </a:solidFill>
                        </a:rPr>
                        <a:t>All Freshman</a:t>
                      </a:r>
                      <a:endParaRPr lang="en-US" sz="1600" dirty="0">
                        <a:solidFill>
                          <a:schemeClr val="bg1"/>
                        </a:solidFill>
                      </a:endParaRPr>
                    </a:p>
                  </a:txBody>
                  <a:tcPr>
                    <a:solidFill>
                      <a:schemeClr val="tx1">
                        <a:lumMod val="50000"/>
                        <a:lumOff val="50000"/>
                      </a:schemeClr>
                    </a:solidFill>
                  </a:tcPr>
                </a:tc>
                <a:tc>
                  <a:txBody>
                    <a:bodyPr/>
                    <a:lstStyle/>
                    <a:p>
                      <a:pPr algn="ctr"/>
                      <a:r>
                        <a:rPr lang="en-US" sz="1600" dirty="0" smtClean="0">
                          <a:solidFill>
                            <a:schemeClr val="bg1"/>
                          </a:solidFill>
                        </a:rPr>
                        <a:t>2.69</a:t>
                      </a:r>
                      <a:endParaRPr lang="en-US" sz="1600" dirty="0">
                        <a:solidFill>
                          <a:schemeClr val="bg1"/>
                        </a:solidFill>
                      </a:endParaRPr>
                    </a:p>
                  </a:txBody>
                  <a:tcPr>
                    <a:solidFill>
                      <a:schemeClr val="tx1">
                        <a:lumMod val="50000"/>
                        <a:lumOff val="50000"/>
                      </a:schemeClr>
                    </a:solidFill>
                  </a:tcPr>
                </a:tc>
                <a:tc>
                  <a:txBody>
                    <a:bodyPr/>
                    <a:lstStyle/>
                    <a:p>
                      <a:pPr algn="ctr"/>
                      <a:r>
                        <a:rPr lang="en-US" sz="1600" dirty="0" smtClean="0">
                          <a:solidFill>
                            <a:schemeClr val="bg1"/>
                          </a:solidFill>
                        </a:rPr>
                        <a:t>16.7</a:t>
                      </a:r>
                    </a:p>
                  </a:txBody>
                  <a:tcPr>
                    <a:solidFill>
                      <a:schemeClr val="tx1">
                        <a:lumMod val="50000"/>
                        <a:lumOff val="50000"/>
                      </a:schemeClr>
                    </a:solidFill>
                  </a:tcPr>
                </a:tc>
                <a:extLst>
                  <a:ext uri="{0D108BD9-81ED-4DB2-BD59-A6C34878D82A}">
                    <a16:rowId xmlns:a16="http://schemas.microsoft.com/office/drawing/2014/main" xmlns="" val="10003"/>
                  </a:ext>
                </a:extLst>
              </a:tr>
            </a:tbl>
          </a:graphicData>
        </a:graphic>
      </p:graphicFrame>
      <p:graphicFrame>
        <p:nvGraphicFramePr>
          <p:cNvPr id="13" name="Chart 12"/>
          <p:cNvGraphicFramePr>
            <a:graphicFrameLocks/>
          </p:cNvGraphicFramePr>
          <p:nvPr>
            <p:extLst>
              <p:ext uri="{D42A27DB-BD31-4B8C-83A1-F6EECF244321}">
                <p14:modId xmlns:p14="http://schemas.microsoft.com/office/powerpoint/2010/main" val="1953558839"/>
              </p:ext>
            </p:extLst>
          </p:nvPr>
        </p:nvGraphicFramePr>
        <p:xfrm>
          <a:off x="111462" y="883556"/>
          <a:ext cx="5278483"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2735667876"/>
              </p:ext>
            </p:extLst>
          </p:nvPr>
        </p:nvGraphicFramePr>
        <p:xfrm>
          <a:off x="111462" y="3461131"/>
          <a:ext cx="5231425"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9"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6019800"/>
            <a:ext cx="2209800" cy="715279"/>
          </a:xfrm>
          <a:prstGeom prst="rect">
            <a:avLst/>
          </a:prstGeom>
        </p:spPr>
      </p:pic>
    </p:spTree>
    <p:extLst>
      <p:ext uri="{BB962C8B-B14F-4D97-AF65-F5344CB8AC3E}">
        <p14:creationId xmlns:p14="http://schemas.microsoft.com/office/powerpoint/2010/main" val="3312735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Overview</a:t>
            </a:r>
          </a:p>
        </p:txBody>
      </p:sp>
      <p:sp>
        <p:nvSpPr>
          <p:cNvPr id="3" name="Content Placeholder 2"/>
          <p:cNvSpPr>
            <a:spLocks noGrp="1"/>
          </p:cNvSpPr>
          <p:nvPr>
            <p:ph idx="1"/>
          </p:nvPr>
        </p:nvSpPr>
        <p:spPr>
          <a:xfrm>
            <a:off x="1181100" y="1905000"/>
            <a:ext cx="6781800" cy="4525963"/>
          </a:xfrm>
        </p:spPr>
        <p:txBody>
          <a:bodyPr/>
          <a:lstStyle/>
          <a:p>
            <a:r>
              <a:rPr lang="en-US" dirty="0"/>
              <a:t>Introductions</a:t>
            </a:r>
          </a:p>
          <a:p>
            <a:r>
              <a:rPr lang="en-US" dirty="0"/>
              <a:t>Coaching for Academic Success at CLC</a:t>
            </a:r>
          </a:p>
          <a:p>
            <a:r>
              <a:rPr lang="en-US" dirty="0"/>
              <a:t>Pathways at NLU, new UGC model</a:t>
            </a:r>
          </a:p>
          <a:p>
            <a:r>
              <a:rPr lang="en-US" dirty="0"/>
              <a:t>Questions</a:t>
            </a:r>
          </a:p>
        </p:txBody>
      </p:sp>
    </p:spTree>
    <p:extLst>
      <p:ext uri="{BB962C8B-B14F-4D97-AF65-F5344CB8AC3E}">
        <p14:creationId xmlns:p14="http://schemas.microsoft.com/office/powerpoint/2010/main" val="3242438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dirty="0"/>
              <a:t>Fall 2017 to </a:t>
            </a:r>
            <a:r>
              <a:rPr lang="en-US" dirty="0" smtClean="0"/>
              <a:t>spring </a:t>
            </a:r>
            <a:r>
              <a:rPr lang="en-US" dirty="0"/>
              <a:t>2018 </a:t>
            </a:r>
            <a:r>
              <a:rPr lang="en-US" dirty="0" smtClean="0"/>
              <a:t>Retention</a:t>
            </a:r>
            <a:endParaRPr lang="en-US" dirty="0"/>
          </a:p>
        </p:txBody>
      </p:sp>
      <p:graphicFrame>
        <p:nvGraphicFramePr>
          <p:cNvPr id="4" name="Table 3"/>
          <p:cNvGraphicFramePr>
            <a:graphicFrameLocks noGrp="1"/>
          </p:cNvGraphicFramePr>
          <p:nvPr>
            <p:extLst/>
          </p:nvPr>
        </p:nvGraphicFramePr>
        <p:xfrm>
          <a:off x="304800" y="2514600"/>
          <a:ext cx="8434142" cy="2225040"/>
        </p:xfrm>
        <a:graphic>
          <a:graphicData uri="http://schemas.openxmlformats.org/drawingml/2006/table">
            <a:tbl>
              <a:tblPr firstRow="1" bandRow="1">
                <a:tableStyleId>{5C22544A-7EE6-4342-B048-85BDC9FD1C3A}</a:tableStyleId>
              </a:tblPr>
              <a:tblGrid>
                <a:gridCol w="1359572">
                  <a:extLst>
                    <a:ext uri="{9D8B030D-6E8A-4147-A177-3AD203B41FA5}">
                      <a16:colId xmlns:a16="http://schemas.microsoft.com/office/drawing/2014/main" xmlns="" val="20000"/>
                    </a:ext>
                  </a:extLst>
                </a:gridCol>
                <a:gridCol w="1179095">
                  <a:extLst>
                    <a:ext uri="{9D8B030D-6E8A-4147-A177-3AD203B41FA5}">
                      <a16:colId xmlns:a16="http://schemas.microsoft.com/office/drawing/2014/main" xmlns="" val="20001"/>
                    </a:ext>
                  </a:extLst>
                </a:gridCol>
                <a:gridCol w="1179095">
                  <a:extLst>
                    <a:ext uri="{9D8B030D-6E8A-4147-A177-3AD203B41FA5}">
                      <a16:colId xmlns:a16="http://schemas.microsoft.com/office/drawing/2014/main" xmlns="" val="20002"/>
                    </a:ext>
                  </a:extLst>
                </a:gridCol>
                <a:gridCol w="1179095">
                  <a:extLst>
                    <a:ext uri="{9D8B030D-6E8A-4147-A177-3AD203B41FA5}">
                      <a16:colId xmlns:a16="http://schemas.microsoft.com/office/drawing/2014/main" xmlns="" val="20003"/>
                    </a:ext>
                  </a:extLst>
                </a:gridCol>
                <a:gridCol w="1179095">
                  <a:extLst>
                    <a:ext uri="{9D8B030D-6E8A-4147-A177-3AD203B41FA5}">
                      <a16:colId xmlns:a16="http://schemas.microsoft.com/office/drawing/2014/main" xmlns="" val="20004"/>
                    </a:ext>
                  </a:extLst>
                </a:gridCol>
                <a:gridCol w="1179095">
                  <a:extLst>
                    <a:ext uri="{9D8B030D-6E8A-4147-A177-3AD203B41FA5}">
                      <a16:colId xmlns:a16="http://schemas.microsoft.com/office/drawing/2014/main" xmlns="" val="20005"/>
                    </a:ext>
                  </a:extLst>
                </a:gridCol>
                <a:gridCol w="1179095">
                  <a:extLst>
                    <a:ext uri="{9D8B030D-6E8A-4147-A177-3AD203B41FA5}">
                      <a16:colId xmlns:a16="http://schemas.microsoft.com/office/drawing/2014/main" xmlns="" val="20006"/>
                    </a:ext>
                  </a:extLst>
                </a:gridCol>
              </a:tblGrid>
              <a:tr h="370840">
                <a:tc rowSpan="2">
                  <a:txBody>
                    <a:bodyPr/>
                    <a:lstStyle/>
                    <a:p>
                      <a:pPr algn="ctr"/>
                      <a:r>
                        <a:rPr lang="en-US" dirty="0" smtClean="0"/>
                        <a:t>Class</a:t>
                      </a:r>
                      <a:endParaRPr lang="en-US" dirty="0"/>
                    </a:p>
                  </a:txBody>
                  <a:tcPr anchor="ctr"/>
                </a:tc>
                <a:tc gridSpan="2">
                  <a:txBody>
                    <a:bodyPr/>
                    <a:lstStyle/>
                    <a:p>
                      <a:pPr algn="ctr"/>
                      <a:r>
                        <a:rPr lang="en-US" dirty="0" smtClean="0"/>
                        <a:t>Chicago</a:t>
                      </a:r>
                      <a:endParaRPr lang="en-US" dirty="0"/>
                    </a:p>
                  </a:txBody>
                  <a:tcPr anchor="ctr"/>
                </a:tc>
                <a:tc hMerge="1">
                  <a:txBody>
                    <a:bodyPr/>
                    <a:lstStyle/>
                    <a:p>
                      <a:endParaRPr lang="en-US" dirty="0"/>
                    </a:p>
                  </a:txBody>
                  <a:tcPr/>
                </a:tc>
                <a:tc gridSpan="2">
                  <a:txBody>
                    <a:bodyPr/>
                    <a:lstStyle/>
                    <a:p>
                      <a:pPr algn="ctr"/>
                      <a:r>
                        <a:rPr lang="en-US" dirty="0" smtClean="0"/>
                        <a:t>Wheeling</a:t>
                      </a:r>
                      <a:endParaRPr lang="en-US" dirty="0"/>
                    </a:p>
                  </a:txBody>
                  <a:tcPr anchor="ctr"/>
                </a:tc>
                <a:tc hMerge="1">
                  <a:txBody>
                    <a:bodyPr/>
                    <a:lstStyle/>
                    <a:p>
                      <a:endParaRPr lang="en-US" dirty="0"/>
                    </a:p>
                  </a:txBody>
                  <a:tcPr/>
                </a:tc>
                <a:tc gridSpan="2">
                  <a:txBody>
                    <a:bodyPr/>
                    <a:lstStyle/>
                    <a:p>
                      <a:pPr algn="ctr"/>
                      <a:r>
                        <a:rPr lang="en-US" dirty="0" smtClean="0"/>
                        <a:t>All Students</a:t>
                      </a:r>
                      <a:endParaRPr lang="en-US" dirty="0"/>
                    </a:p>
                  </a:txBody>
                  <a:tcPr anchor="ctr"/>
                </a:tc>
                <a:tc hMerge="1">
                  <a:txBody>
                    <a:bodyPr/>
                    <a:lstStyle/>
                    <a:p>
                      <a:endParaRPr lang="en-US" dirty="0"/>
                    </a:p>
                  </a:txBody>
                  <a:tcPr/>
                </a:tc>
                <a:extLst>
                  <a:ext uri="{0D108BD9-81ED-4DB2-BD59-A6C34878D82A}">
                    <a16:rowId xmlns:a16="http://schemas.microsoft.com/office/drawing/2014/main" xmlns="" val="10000"/>
                  </a:ext>
                </a:extLst>
              </a:tr>
              <a:tr h="370840">
                <a:tc vMerge="1">
                  <a:txBody>
                    <a:bodyPr/>
                    <a:lstStyle/>
                    <a:p>
                      <a:endParaRPr lang="en-US" dirty="0"/>
                    </a:p>
                  </a:txBody>
                  <a:tcPr/>
                </a:tc>
                <a:tc>
                  <a:txBody>
                    <a:bodyPr/>
                    <a:lstStyle/>
                    <a:p>
                      <a:pPr algn="ctr"/>
                      <a:r>
                        <a:rPr lang="en-US" sz="1600" dirty="0" smtClean="0"/>
                        <a:t># Retained</a:t>
                      </a:r>
                      <a:endParaRPr lang="en-US" sz="1600" dirty="0"/>
                    </a:p>
                  </a:txBody>
                  <a:tcPr anchor="ctr"/>
                </a:tc>
                <a:tc>
                  <a:txBody>
                    <a:bodyPr/>
                    <a:lstStyle/>
                    <a:p>
                      <a:pPr algn="ctr"/>
                      <a:r>
                        <a:rPr lang="en-US" sz="1600" dirty="0" smtClean="0"/>
                        <a:t>% Retained</a:t>
                      </a:r>
                      <a:endParaRPr lang="en-US" sz="1600" dirty="0"/>
                    </a:p>
                  </a:txBody>
                  <a:tcPr anchor="ctr"/>
                </a:tc>
                <a:tc>
                  <a:txBody>
                    <a:bodyPr/>
                    <a:lstStyle/>
                    <a:p>
                      <a:pPr algn="ctr"/>
                      <a:r>
                        <a:rPr lang="en-US" sz="1600" dirty="0" smtClean="0"/>
                        <a:t># Retained</a:t>
                      </a:r>
                      <a:endParaRPr lang="en-US" sz="1600" dirty="0"/>
                    </a:p>
                  </a:txBody>
                  <a:tcPr anchor="ctr"/>
                </a:tc>
                <a:tc>
                  <a:txBody>
                    <a:bodyPr/>
                    <a:lstStyle/>
                    <a:p>
                      <a:pPr algn="ctr"/>
                      <a:r>
                        <a:rPr lang="en-US" sz="1600" dirty="0" smtClean="0"/>
                        <a:t>% Retained</a:t>
                      </a:r>
                      <a:endParaRPr lang="en-US" sz="1600" dirty="0"/>
                    </a:p>
                  </a:txBody>
                  <a:tcPr anchor="ctr"/>
                </a:tc>
                <a:tc>
                  <a:txBody>
                    <a:bodyPr/>
                    <a:lstStyle/>
                    <a:p>
                      <a:pPr algn="ctr"/>
                      <a:r>
                        <a:rPr lang="en-US" sz="1600" dirty="0" smtClean="0"/>
                        <a:t># Retained</a:t>
                      </a:r>
                      <a:endParaRPr lang="en-US" sz="1600" dirty="0"/>
                    </a:p>
                  </a:txBody>
                  <a:tcPr anchor="ctr"/>
                </a:tc>
                <a:tc>
                  <a:txBody>
                    <a:bodyPr/>
                    <a:lstStyle/>
                    <a:p>
                      <a:pPr algn="ctr"/>
                      <a:r>
                        <a:rPr lang="en-US" sz="1600" dirty="0" smtClean="0"/>
                        <a:t>% Retained</a:t>
                      </a:r>
                      <a:endParaRPr lang="en-US" sz="1600" dirty="0"/>
                    </a:p>
                  </a:txBody>
                  <a:tcPr anchor="ctr"/>
                </a:tc>
                <a:extLst>
                  <a:ext uri="{0D108BD9-81ED-4DB2-BD59-A6C34878D82A}">
                    <a16:rowId xmlns:a16="http://schemas.microsoft.com/office/drawing/2014/main" xmlns="" val="10001"/>
                  </a:ext>
                </a:extLst>
              </a:tr>
              <a:tr h="370840">
                <a:tc>
                  <a:txBody>
                    <a:bodyPr/>
                    <a:lstStyle/>
                    <a:p>
                      <a:r>
                        <a:rPr lang="en-US" b="1" dirty="0" smtClean="0"/>
                        <a:t>Freshman</a:t>
                      </a:r>
                      <a:endParaRPr lang="en-US" b="1" dirty="0"/>
                    </a:p>
                  </a:txBody>
                  <a:tcPr/>
                </a:tc>
                <a:tc>
                  <a:txBody>
                    <a:bodyPr/>
                    <a:lstStyle/>
                    <a:p>
                      <a:pPr algn="ctr"/>
                      <a:r>
                        <a:rPr lang="en-US" dirty="0" smtClean="0"/>
                        <a:t>340 / 428</a:t>
                      </a:r>
                      <a:endParaRPr lang="en-US" dirty="0"/>
                    </a:p>
                  </a:txBody>
                  <a:tcPr anchor="ctr"/>
                </a:tc>
                <a:tc>
                  <a:txBody>
                    <a:bodyPr/>
                    <a:lstStyle/>
                    <a:p>
                      <a:pPr algn="ctr"/>
                      <a:r>
                        <a:rPr lang="en-US" dirty="0" smtClean="0"/>
                        <a:t>79.4%</a:t>
                      </a:r>
                      <a:endParaRPr lang="en-US" dirty="0"/>
                    </a:p>
                  </a:txBody>
                  <a:tcPr anchor="ctr"/>
                </a:tc>
                <a:tc>
                  <a:txBody>
                    <a:bodyPr/>
                    <a:lstStyle/>
                    <a:p>
                      <a:pPr algn="ctr"/>
                      <a:r>
                        <a:rPr lang="en-US" dirty="0" smtClean="0"/>
                        <a:t>89 / 110</a:t>
                      </a:r>
                      <a:endParaRPr lang="en-US" dirty="0"/>
                    </a:p>
                  </a:txBody>
                  <a:tcPr anchor="ctr"/>
                </a:tc>
                <a:tc>
                  <a:txBody>
                    <a:bodyPr/>
                    <a:lstStyle/>
                    <a:p>
                      <a:pPr algn="ctr"/>
                      <a:r>
                        <a:rPr lang="en-US" dirty="0" smtClean="0"/>
                        <a:t>80.9%</a:t>
                      </a:r>
                      <a:endParaRPr lang="en-US" dirty="0"/>
                    </a:p>
                  </a:txBody>
                  <a:tcPr anchor="ctr"/>
                </a:tc>
                <a:tc>
                  <a:txBody>
                    <a:bodyPr/>
                    <a:lstStyle/>
                    <a:p>
                      <a:pPr algn="ctr"/>
                      <a:r>
                        <a:rPr lang="en-US" dirty="0" smtClean="0"/>
                        <a:t>429 / 538</a:t>
                      </a:r>
                      <a:endParaRPr lang="en-US" dirty="0"/>
                    </a:p>
                  </a:txBody>
                  <a:tcPr anchor="ctr"/>
                </a:tc>
                <a:tc>
                  <a:txBody>
                    <a:bodyPr/>
                    <a:lstStyle/>
                    <a:p>
                      <a:pPr algn="ctr"/>
                      <a:r>
                        <a:rPr lang="en-US" dirty="0" smtClean="0"/>
                        <a:t>79.7%</a:t>
                      </a:r>
                      <a:endParaRPr lang="en-US" dirty="0"/>
                    </a:p>
                  </a:txBody>
                  <a:tcPr anchor="ctr"/>
                </a:tc>
                <a:extLst>
                  <a:ext uri="{0D108BD9-81ED-4DB2-BD59-A6C34878D82A}">
                    <a16:rowId xmlns:a16="http://schemas.microsoft.com/office/drawing/2014/main" xmlns="" val="10002"/>
                  </a:ext>
                </a:extLst>
              </a:tr>
              <a:tr h="370840">
                <a:tc>
                  <a:txBody>
                    <a:bodyPr/>
                    <a:lstStyle/>
                    <a:p>
                      <a:r>
                        <a:rPr lang="en-US" b="1" dirty="0" smtClean="0"/>
                        <a:t>Sophomore</a:t>
                      </a:r>
                      <a:endParaRPr lang="en-US" b="1" dirty="0"/>
                    </a:p>
                  </a:txBody>
                  <a:tcPr/>
                </a:tc>
                <a:tc>
                  <a:txBody>
                    <a:bodyPr/>
                    <a:lstStyle/>
                    <a:p>
                      <a:pPr algn="ctr"/>
                      <a:r>
                        <a:rPr lang="en-US" dirty="0" smtClean="0"/>
                        <a:t>158 / 201</a:t>
                      </a:r>
                      <a:endParaRPr lang="en-US" dirty="0"/>
                    </a:p>
                  </a:txBody>
                  <a:tcPr anchor="ctr"/>
                </a:tc>
                <a:tc>
                  <a:txBody>
                    <a:bodyPr/>
                    <a:lstStyle/>
                    <a:p>
                      <a:pPr algn="ctr"/>
                      <a:r>
                        <a:rPr lang="en-US" dirty="0" smtClean="0"/>
                        <a:t>78.6%</a:t>
                      </a:r>
                      <a:endParaRPr lang="en-US" dirty="0"/>
                    </a:p>
                  </a:txBody>
                  <a:tcPr anchor="ctr"/>
                </a:tc>
                <a:tc>
                  <a:txBody>
                    <a:bodyPr/>
                    <a:lstStyle/>
                    <a:p>
                      <a:pPr algn="ctr"/>
                      <a:r>
                        <a:rPr lang="en-US" dirty="0" smtClean="0"/>
                        <a:t>23 / 27</a:t>
                      </a:r>
                      <a:endParaRPr lang="en-US" dirty="0"/>
                    </a:p>
                  </a:txBody>
                  <a:tcPr anchor="ctr"/>
                </a:tc>
                <a:tc>
                  <a:txBody>
                    <a:bodyPr/>
                    <a:lstStyle/>
                    <a:p>
                      <a:pPr algn="ctr"/>
                      <a:r>
                        <a:rPr lang="en-US" dirty="0" smtClean="0"/>
                        <a:t>85.2%</a:t>
                      </a:r>
                      <a:endParaRPr lang="en-US" dirty="0"/>
                    </a:p>
                  </a:txBody>
                  <a:tcPr anchor="ctr"/>
                </a:tc>
                <a:tc>
                  <a:txBody>
                    <a:bodyPr/>
                    <a:lstStyle/>
                    <a:p>
                      <a:pPr algn="ctr"/>
                      <a:r>
                        <a:rPr lang="en-US" dirty="0" smtClean="0"/>
                        <a:t>181 / 228</a:t>
                      </a:r>
                      <a:endParaRPr lang="en-US" dirty="0"/>
                    </a:p>
                  </a:txBody>
                  <a:tcPr anchor="ctr"/>
                </a:tc>
                <a:tc>
                  <a:txBody>
                    <a:bodyPr/>
                    <a:lstStyle/>
                    <a:p>
                      <a:pPr algn="ctr"/>
                      <a:r>
                        <a:rPr lang="en-US" dirty="0" smtClean="0"/>
                        <a:t>79.4%</a:t>
                      </a:r>
                      <a:endParaRPr lang="en-US" dirty="0"/>
                    </a:p>
                  </a:txBody>
                  <a:tcPr anchor="ctr"/>
                </a:tc>
                <a:extLst>
                  <a:ext uri="{0D108BD9-81ED-4DB2-BD59-A6C34878D82A}">
                    <a16:rowId xmlns:a16="http://schemas.microsoft.com/office/drawing/2014/main" xmlns="" val="10003"/>
                  </a:ext>
                </a:extLst>
              </a:tr>
              <a:tr h="370840">
                <a:tc>
                  <a:txBody>
                    <a:bodyPr/>
                    <a:lstStyle/>
                    <a:p>
                      <a:r>
                        <a:rPr lang="en-US" b="1" dirty="0" smtClean="0"/>
                        <a:t>Junior</a:t>
                      </a:r>
                      <a:endParaRPr lang="en-US" b="1" dirty="0"/>
                    </a:p>
                  </a:txBody>
                  <a:tcPr/>
                </a:tc>
                <a:tc>
                  <a:txBody>
                    <a:bodyPr/>
                    <a:lstStyle/>
                    <a:p>
                      <a:pPr algn="ctr"/>
                      <a:r>
                        <a:rPr lang="en-US" dirty="0" smtClean="0"/>
                        <a:t>37 / 44</a:t>
                      </a:r>
                      <a:endParaRPr lang="en-US" dirty="0"/>
                    </a:p>
                  </a:txBody>
                  <a:tcPr anchor="ctr"/>
                </a:tc>
                <a:tc>
                  <a:txBody>
                    <a:bodyPr/>
                    <a:lstStyle/>
                    <a:p>
                      <a:pPr algn="ctr"/>
                      <a:r>
                        <a:rPr lang="en-US" dirty="0" smtClean="0"/>
                        <a:t>84.1%</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37 / 44</a:t>
                      </a:r>
                      <a:endParaRPr lang="en-US" dirty="0"/>
                    </a:p>
                  </a:txBody>
                  <a:tcPr anchor="ctr"/>
                </a:tc>
                <a:tc>
                  <a:txBody>
                    <a:bodyPr/>
                    <a:lstStyle/>
                    <a:p>
                      <a:pPr algn="ctr"/>
                      <a:r>
                        <a:rPr lang="en-US" dirty="0" smtClean="0"/>
                        <a:t>84.1%</a:t>
                      </a:r>
                      <a:endParaRPr lang="en-US" dirty="0"/>
                    </a:p>
                  </a:txBody>
                  <a:tcPr anchor="ctr"/>
                </a:tc>
                <a:extLst>
                  <a:ext uri="{0D108BD9-81ED-4DB2-BD59-A6C34878D82A}">
                    <a16:rowId xmlns:a16="http://schemas.microsoft.com/office/drawing/2014/main" xmlns="" val="10004"/>
                  </a:ext>
                </a:extLst>
              </a:tr>
              <a:tr h="370840">
                <a:tc>
                  <a:txBody>
                    <a:bodyPr/>
                    <a:lstStyle/>
                    <a:p>
                      <a:r>
                        <a:rPr lang="en-US" b="1" dirty="0" smtClean="0"/>
                        <a:t>Total</a:t>
                      </a:r>
                      <a:endParaRPr lang="en-US" b="1" dirty="0"/>
                    </a:p>
                  </a:txBody>
                  <a:tcPr/>
                </a:tc>
                <a:tc>
                  <a:txBody>
                    <a:bodyPr/>
                    <a:lstStyle/>
                    <a:p>
                      <a:pPr algn="ctr"/>
                      <a:r>
                        <a:rPr lang="en-US" dirty="0" smtClean="0"/>
                        <a:t>535 / 673</a:t>
                      </a:r>
                      <a:endParaRPr lang="en-US" dirty="0"/>
                    </a:p>
                  </a:txBody>
                  <a:tcPr anchor="ctr"/>
                </a:tc>
                <a:tc>
                  <a:txBody>
                    <a:bodyPr/>
                    <a:lstStyle/>
                    <a:p>
                      <a:pPr algn="ctr"/>
                      <a:r>
                        <a:rPr lang="en-US" dirty="0" smtClean="0"/>
                        <a:t>79.5%</a:t>
                      </a:r>
                      <a:endParaRPr lang="en-US" dirty="0"/>
                    </a:p>
                  </a:txBody>
                  <a:tcPr anchor="ctr"/>
                </a:tc>
                <a:tc>
                  <a:txBody>
                    <a:bodyPr/>
                    <a:lstStyle/>
                    <a:p>
                      <a:pPr algn="ctr"/>
                      <a:r>
                        <a:rPr lang="en-US" dirty="0" smtClean="0"/>
                        <a:t>112 / 137</a:t>
                      </a:r>
                      <a:endParaRPr lang="en-US" dirty="0"/>
                    </a:p>
                  </a:txBody>
                  <a:tcPr anchor="ctr"/>
                </a:tc>
                <a:tc>
                  <a:txBody>
                    <a:bodyPr/>
                    <a:lstStyle/>
                    <a:p>
                      <a:pPr algn="ctr"/>
                      <a:r>
                        <a:rPr lang="en-US" dirty="0" smtClean="0"/>
                        <a:t>81.8%</a:t>
                      </a:r>
                      <a:endParaRPr lang="en-US" dirty="0"/>
                    </a:p>
                  </a:txBody>
                  <a:tcPr anchor="ctr"/>
                </a:tc>
                <a:tc>
                  <a:txBody>
                    <a:bodyPr/>
                    <a:lstStyle/>
                    <a:p>
                      <a:pPr algn="ctr"/>
                      <a:r>
                        <a:rPr lang="en-US" dirty="0" smtClean="0"/>
                        <a:t>647 / 810</a:t>
                      </a:r>
                      <a:endParaRPr lang="en-US" dirty="0"/>
                    </a:p>
                  </a:txBody>
                  <a:tcPr anchor="ctr"/>
                </a:tc>
                <a:tc>
                  <a:txBody>
                    <a:bodyPr/>
                    <a:lstStyle/>
                    <a:p>
                      <a:pPr algn="ctr"/>
                      <a:r>
                        <a:rPr lang="en-US" dirty="0" smtClean="0"/>
                        <a:t>79.9%</a:t>
                      </a:r>
                      <a:endParaRPr lang="en-US" dirty="0"/>
                    </a:p>
                  </a:txBody>
                  <a:tcPr anchor="ctr"/>
                </a:tc>
                <a:extLst>
                  <a:ext uri="{0D108BD9-81ED-4DB2-BD59-A6C34878D82A}">
                    <a16:rowId xmlns:a16="http://schemas.microsoft.com/office/drawing/2014/main" xmlns="" val="10005"/>
                  </a:ext>
                </a:extLst>
              </a:tr>
            </a:tbl>
          </a:graphicData>
        </a:graphic>
      </p:graphicFrame>
      <p:sp>
        <p:nvSpPr>
          <p:cNvPr id="5" name="TextBox 4"/>
          <p:cNvSpPr txBox="1"/>
          <p:nvPr/>
        </p:nvSpPr>
        <p:spPr>
          <a:xfrm>
            <a:off x="304800" y="1342609"/>
            <a:ext cx="8458200" cy="98488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smtClean="0"/>
              <a:t>Freshmen retention was similar across campuses, with 80.9% in Wheeling, and 79.4% in Chicago. </a:t>
            </a:r>
          </a:p>
          <a:p>
            <a:pPr marL="285750" indent="-285750">
              <a:spcAft>
                <a:spcPts val="600"/>
              </a:spcAft>
              <a:buFont typeface="Arial" panose="020B0604020202020204" pitchFamily="34" charset="0"/>
              <a:buChar char="•"/>
            </a:pPr>
            <a:r>
              <a:rPr lang="en-US" sz="1600" dirty="0" smtClean="0"/>
              <a:t>Overall Sophomore retention was similar to Freshman retention, but slightly higher in Wheeling.  </a:t>
            </a:r>
          </a:p>
          <a:p>
            <a:pPr marL="285750" indent="-285750">
              <a:buFont typeface="Arial" panose="020B0604020202020204" pitchFamily="34" charset="0"/>
              <a:buChar char="•"/>
            </a:pPr>
            <a:r>
              <a:rPr lang="en-US" sz="1600" dirty="0" smtClean="0"/>
              <a:t>Juniors saw the highest retention rate at 84.1%. </a:t>
            </a:r>
            <a:endParaRPr lang="en-US" sz="1600" dirty="0"/>
          </a:p>
        </p:txBody>
      </p:sp>
      <p:sp>
        <p:nvSpPr>
          <p:cNvPr id="6" name="TextBox 5"/>
          <p:cNvSpPr txBox="1"/>
          <p:nvPr/>
        </p:nvSpPr>
        <p:spPr>
          <a:xfrm>
            <a:off x="152400" y="4926746"/>
            <a:ext cx="9245600" cy="307777"/>
          </a:xfrm>
          <a:prstGeom prst="rect">
            <a:avLst/>
          </a:prstGeom>
          <a:noFill/>
        </p:spPr>
        <p:txBody>
          <a:bodyPr wrap="square" rtlCol="0">
            <a:spAutoFit/>
          </a:bodyPr>
          <a:lstStyle/>
          <a:p>
            <a:r>
              <a:rPr lang="en-US" sz="1400" b="1" dirty="0" smtClean="0"/>
              <a:t>Note: </a:t>
            </a:r>
            <a:r>
              <a:rPr lang="en-US" sz="1400" dirty="0" smtClean="0"/>
              <a:t>Includes students who were enrolled for Fall term, Winter term and also enrolled in Spring term as of 05/14/2018.   </a:t>
            </a:r>
            <a:endParaRPr lang="en-US" sz="1400" dirty="0"/>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6019800"/>
            <a:ext cx="2209800" cy="715279"/>
          </a:xfrm>
          <a:prstGeom prst="rect">
            <a:avLst/>
          </a:prstGeom>
        </p:spPr>
      </p:pic>
    </p:spTree>
    <p:extLst>
      <p:ext uri="{BB962C8B-B14F-4D97-AF65-F5344CB8AC3E}">
        <p14:creationId xmlns:p14="http://schemas.microsoft.com/office/powerpoint/2010/main" val="487587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Design &amp; Data Tracking</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b="1" dirty="0" smtClean="0"/>
              <a:t>Courses at </a:t>
            </a:r>
            <a:r>
              <a:rPr lang="en-US" b="1" dirty="0"/>
              <a:t>NLU</a:t>
            </a:r>
          </a:p>
          <a:p>
            <a:r>
              <a:rPr lang="en-US" dirty="0"/>
              <a:t>Students </a:t>
            </a:r>
            <a:r>
              <a:rPr lang="en-US" dirty="0" smtClean="0"/>
              <a:t>are in class 2 days a week, 4 classes for a full time schedule</a:t>
            </a:r>
          </a:p>
          <a:p>
            <a:r>
              <a:rPr lang="en-US" dirty="0"/>
              <a:t>The model is blended &amp; flipped tailored to students’ various learning </a:t>
            </a:r>
            <a:r>
              <a:rPr lang="en-US" dirty="0" smtClean="0"/>
              <a:t>styles</a:t>
            </a:r>
            <a:endParaRPr lang="en-US" dirty="0"/>
          </a:p>
          <a:p>
            <a:endParaRPr lang="en-US" dirty="0"/>
          </a:p>
          <a:p>
            <a:pPr marL="0" indent="0">
              <a:buNone/>
            </a:pPr>
            <a:r>
              <a:rPr lang="en-US" b="1" dirty="0"/>
              <a:t>EAB - Early Alert System</a:t>
            </a:r>
          </a:p>
          <a:p>
            <a:r>
              <a:rPr lang="en-US" dirty="0"/>
              <a:t>EAB allows us to assign cases, view coaching meeting reports, track attendance and see updated grades for all students</a:t>
            </a:r>
          </a:p>
          <a:p>
            <a:endParaRPr lang="en-US" dirty="0"/>
          </a:p>
          <a:p>
            <a:pPr marL="0" indent="0">
              <a:buNone/>
            </a:pPr>
            <a:r>
              <a:rPr lang="en-US" b="1" dirty="0"/>
              <a:t>SSC meetings</a:t>
            </a:r>
          </a:p>
          <a:p>
            <a:r>
              <a:rPr lang="en-US" dirty="0"/>
              <a:t>Coaches and instructors meet weekly to check student progress, assign cases and keep up to date with students academic standing</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endParaRPr lang="en-US" dirty="0">
              <a:latin typeface="Century Gothic" panose="020B0502020202020204" pitchFamily="34" charset="0"/>
            </a:endParaRPr>
          </a:p>
          <a:p>
            <a:endParaRPr lang="en-US" i="1" dirty="0">
              <a:latin typeface="Century Gothic" panose="020B0502020202020204" pitchFamily="34" charset="0"/>
            </a:endParaRPr>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53982" y="1326516"/>
            <a:ext cx="3532818" cy="213236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0082" y="3632733"/>
            <a:ext cx="4093836" cy="2037927"/>
          </a:xfrm>
          <a:prstGeom prst="rect">
            <a:avLst/>
          </a:prstGeom>
          <a:ln>
            <a:noFill/>
          </a:ln>
          <a:effectLst>
            <a:outerShdw blurRad="292100" dist="139700" dir="2700000" algn="tl" rotWithShape="0">
              <a:srgbClr val="333333">
                <a:alpha val="65000"/>
              </a:srgbClr>
            </a:outerShdw>
          </a:effectLst>
        </p:spPr>
      </p:pic>
      <p:pic>
        <p:nvPicPr>
          <p:cNvPr id="7"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6019800"/>
            <a:ext cx="2209800" cy="715279"/>
          </a:xfrm>
          <a:prstGeom prst="rect">
            <a:avLst/>
          </a:prstGeom>
        </p:spPr>
      </p:pic>
    </p:spTree>
    <p:extLst>
      <p:ext uri="{BB962C8B-B14F-4D97-AF65-F5344CB8AC3E}">
        <p14:creationId xmlns:p14="http://schemas.microsoft.com/office/powerpoint/2010/main" val="168174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Personalized </a:t>
            </a:r>
            <a:r>
              <a:rPr lang="en-US" dirty="0"/>
              <a:t>Instruction</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477000" y="6019800"/>
            <a:ext cx="2209800" cy="715279"/>
          </a:xfrm>
        </p:spPr>
      </p:pic>
      <p:sp>
        <p:nvSpPr>
          <p:cNvPr id="4" name="Content Placeholder 3"/>
          <p:cNvSpPr>
            <a:spLocks noGrp="1"/>
          </p:cNvSpPr>
          <p:nvPr>
            <p:ph sz="half" idx="2"/>
          </p:nvPr>
        </p:nvSpPr>
        <p:spPr>
          <a:xfrm>
            <a:off x="4800600" y="1752600"/>
            <a:ext cx="3543300" cy="3581400"/>
          </a:xfrm>
        </p:spPr>
        <p:txBody>
          <a:bodyPr>
            <a:noAutofit/>
          </a:bodyPr>
          <a:lstStyle/>
          <a:p>
            <a:r>
              <a:rPr lang="en-US" sz="1800" dirty="0"/>
              <a:t>NLU utilizes an adaptive online curriculum to meet students where they are</a:t>
            </a:r>
          </a:p>
          <a:p>
            <a:r>
              <a:rPr lang="en-US" sz="1800" dirty="0"/>
              <a:t>Face-to-face class time involves small class sizes, hands-on-projects, and discussions — no large lecture halls</a:t>
            </a:r>
          </a:p>
          <a:p>
            <a:r>
              <a:rPr lang="en-US" sz="1800" dirty="0" smtClean="0"/>
              <a:t>Coaches </a:t>
            </a:r>
            <a:r>
              <a:rPr lang="en-US" sz="1800" dirty="0"/>
              <a:t>are visible in Career Development Seminars and </a:t>
            </a:r>
            <a:r>
              <a:rPr lang="en-US" sz="1800" dirty="0" smtClean="0"/>
              <a:t>host </a:t>
            </a:r>
            <a:r>
              <a:rPr lang="en-US" sz="1800" dirty="0"/>
              <a:t>interactive events for students to foster a sense of </a:t>
            </a:r>
            <a:r>
              <a:rPr lang="en-US" sz="1800" dirty="0" smtClean="0"/>
              <a:t>community</a:t>
            </a:r>
            <a:endParaRPr lang="en-US" sz="18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3989070"/>
            <a:ext cx="2677885" cy="17861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687989"/>
            <a:ext cx="3048000" cy="2030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92626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dirty="0" smtClean="0"/>
              <a:t>Coaching </a:t>
            </a:r>
            <a:r>
              <a:rPr lang="en-US" dirty="0"/>
              <a:t>Model</a:t>
            </a:r>
          </a:p>
        </p:txBody>
      </p:sp>
      <p:sp>
        <p:nvSpPr>
          <p:cNvPr id="3" name="Content Placeholder 2"/>
          <p:cNvSpPr>
            <a:spLocks noGrp="1"/>
          </p:cNvSpPr>
          <p:nvPr>
            <p:ph sz="half" idx="1"/>
          </p:nvPr>
        </p:nvSpPr>
        <p:spPr>
          <a:xfrm>
            <a:off x="406037" y="2940060"/>
            <a:ext cx="2743200" cy="2743200"/>
          </a:xfrm>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defRPr/>
            </a:pPr>
            <a:r>
              <a:rPr lang="en-US" sz="2400" b="1" dirty="0" smtClean="0">
                <a:latin typeface="Calibri" panose="020F0502020204030204" pitchFamily="34" charset="0"/>
                <a:cs typeface="Calibri" panose="020F0502020204030204" pitchFamily="34" charset="0"/>
              </a:rPr>
              <a:t>Coach Services</a:t>
            </a:r>
            <a:endParaRPr lang="en-US" sz="2400" b="1" dirty="0">
              <a:latin typeface="Calibri" panose="020F0502020204030204" pitchFamily="34" charset="0"/>
              <a:cs typeface="Calibri" panose="020F0502020204030204" pitchFamily="34" charset="0"/>
            </a:endParaRPr>
          </a:p>
          <a:p>
            <a:pPr>
              <a:buFont typeface="+mj-lt"/>
              <a:buAutoNum type="arabicPeriod"/>
            </a:pPr>
            <a:r>
              <a:rPr lang="en-US" sz="2400" dirty="0">
                <a:latin typeface="Calibri" panose="020F0502020204030204" pitchFamily="34" charset="0"/>
                <a:cs typeface="Calibri" panose="020F0502020204030204" pitchFamily="34" charset="0"/>
              </a:rPr>
              <a:t>Summer </a:t>
            </a:r>
            <a:r>
              <a:rPr lang="en-US" sz="2400" dirty="0" smtClean="0">
                <a:latin typeface="Calibri" panose="020F0502020204030204" pitchFamily="34" charset="0"/>
                <a:cs typeface="Calibri" panose="020F0502020204030204" pitchFamily="34" charset="0"/>
              </a:rPr>
              <a:t>melt</a:t>
            </a:r>
          </a:p>
          <a:p>
            <a:pPr>
              <a:buFont typeface="+mj-lt"/>
              <a:buAutoNum type="arabicPeriod"/>
            </a:pPr>
            <a:r>
              <a:rPr lang="en-US" sz="2400" dirty="0" smtClean="0">
                <a:latin typeface="Calibri" panose="020F0502020204030204" pitchFamily="34" charset="0"/>
                <a:cs typeface="Calibri" panose="020F0502020204030204" pitchFamily="34" charset="0"/>
              </a:rPr>
              <a:t>1-on-1s</a:t>
            </a:r>
            <a:endParaRPr lang="en-US" sz="2400" dirty="0">
              <a:latin typeface="Calibri" panose="020F0502020204030204" pitchFamily="34" charset="0"/>
              <a:cs typeface="Calibri" panose="020F0502020204030204" pitchFamily="34" charset="0"/>
            </a:endParaRPr>
          </a:p>
          <a:p>
            <a:pPr>
              <a:buFont typeface="+mj-lt"/>
              <a:buAutoNum type="arabicPeriod"/>
            </a:pPr>
            <a:r>
              <a:rPr lang="en-US" sz="2400" dirty="0" smtClean="0">
                <a:latin typeface="Calibri" panose="020F0502020204030204" pitchFamily="34" charset="0"/>
                <a:cs typeface="Calibri" panose="020F0502020204030204" pitchFamily="34" charset="0"/>
              </a:rPr>
              <a:t>High touch</a:t>
            </a:r>
          </a:p>
          <a:p>
            <a:pPr>
              <a:buFont typeface="+mj-lt"/>
              <a:buAutoNum type="arabicPeriod"/>
            </a:pPr>
            <a:r>
              <a:rPr lang="en-US" sz="2400" dirty="0" smtClean="0">
                <a:latin typeface="Calibri" panose="020F0502020204030204" pitchFamily="34" charset="0"/>
                <a:cs typeface="Calibri" panose="020F0502020204030204" pitchFamily="34" charset="0"/>
              </a:rPr>
              <a:t>Resources</a:t>
            </a:r>
            <a:endParaRPr lang="en-US" sz="2400" dirty="0">
              <a:latin typeface="Calibri" panose="020F0502020204030204" pitchFamily="34" charset="0"/>
              <a:cs typeface="Calibri" panose="020F0502020204030204" pitchFamily="34" charset="0"/>
            </a:endParaRPr>
          </a:p>
          <a:p>
            <a:pPr>
              <a:buFont typeface="+mj-lt"/>
              <a:buAutoNum type="arabicPeriod"/>
            </a:pPr>
            <a:r>
              <a:rPr lang="en-US" sz="2400" dirty="0" smtClean="0">
                <a:latin typeface="Calibri" panose="020F0502020204030204" pitchFamily="34" charset="0"/>
                <a:cs typeface="Calibri" panose="020F0502020204030204" pitchFamily="34" charset="0"/>
              </a:rPr>
              <a:t>Point-person</a:t>
            </a:r>
            <a:endParaRPr lang="en-US" sz="2400"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152400" y="1240421"/>
            <a:ext cx="5077096" cy="1619085"/>
          </a:xfrm>
        </p:spPr>
        <p:txBody>
          <a:bodyPr>
            <a:noAutofit/>
          </a:bodyPr>
          <a:lstStyle/>
          <a:p>
            <a:pPr marL="0" indent="0" algn="ctr">
              <a:buNone/>
            </a:pPr>
            <a:r>
              <a:rPr lang="en-US" sz="2400" i="1" dirty="0"/>
              <a:t>Coaches provide intentional, wrap around social-emotional, academic, and career support to a cohort of </a:t>
            </a:r>
            <a:r>
              <a:rPr lang="en-US" sz="2400" i="1" dirty="0" smtClean="0"/>
              <a:t>100 -130 </a:t>
            </a:r>
            <a:r>
              <a:rPr lang="en-US" sz="2400" i="1" dirty="0"/>
              <a:t>students. </a:t>
            </a:r>
          </a:p>
          <a:p>
            <a:pPr marL="0" indent="0">
              <a:buNone/>
            </a:pPr>
            <a:endParaRPr lang="en-US" sz="2400" dirty="0"/>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6019800"/>
            <a:ext cx="2209800" cy="71527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2499" t="22222" r="3334" b="13333"/>
          <a:stretch/>
        </p:blipFill>
        <p:spPr>
          <a:xfrm>
            <a:off x="5534296" y="3884023"/>
            <a:ext cx="2980509" cy="1942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5000" t="2160" r="5000" b="7784"/>
          <a:stretch/>
        </p:blipFill>
        <p:spPr>
          <a:xfrm>
            <a:off x="5295073" y="1188377"/>
            <a:ext cx="3282869" cy="2188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r="57500"/>
          <a:stretch/>
        </p:blipFill>
        <p:spPr>
          <a:xfrm>
            <a:off x="3352800" y="3296295"/>
            <a:ext cx="1613936" cy="2530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23731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Coaching </a:t>
            </a:r>
            <a:r>
              <a:rPr lang="en-US" dirty="0"/>
              <a:t>Vision of Excellence</a:t>
            </a:r>
          </a:p>
        </p:txBody>
      </p:sp>
      <p:sp>
        <p:nvSpPr>
          <p:cNvPr id="3" name="Content Placeholder 2"/>
          <p:cNvSpPr>
            <a:spLocks noGrp="1"/>
          </p:cNvSpPr>
          <p:nvPr>
            <p:ph sz="half" idx="1"/>
          </p:nvPr>
        </p:nvSpPr>
        <p:spPr>
          <a:xfrm>
            <a:off x="457200" y="1600201"/>
            <a:ext cx="8229600" cy="4038600"/>
          </a:xfrm>
        </p:spPr>
        <p:txBody>
          <a:bodyPr>
            <a:normAutofit fontScale="62500" lnSpcReduction="20000"/>
          </a:bodyPr>
          <a:lstStyle/>
          <a:p>
            <a:r>
              <a:rPr lang="en-US" dirty="0"/>
              <a:t>I am </a:t>
            </a:r>
            <a:r>
              <a:rPr lang="en-US" b="1" dirty="0"/>
              <a:t>accessible</a:t>
            </a:r>
            <a:r>
              <a:rPr lang="en-US" dirty="0"/>
              <a:t>, you are not a burden, I am here to </a:t>
            </a:r>
            <a:r>
              <a:rPr lang="en-US" b="1" dirty="0"/>
              <a:t>support </a:t>
            </a:r>
            <a:r>
              <a:rPr lang="en-US" dirty="0"/>
              <a:t>you.</a:t>
            </a:r>
          </a:p>
          <a:p>
            <a:endParaRPr lang="en-US" dirty="0"/>
          </a:p>
          <a:p>
            <a:r>
              <a:rPr lang="en-US" dirty="0"/>
              <a:t>I </a:t>
            </a:r>
            <a:r>
              <a:rPr lang="en-US" b="1" dirty="0"/>
              <a:t>believe in you</a:t>
            </a:r>
            <a:r>
              <a:rPr lang="en-US" dirty="0"/>
              <a:t> and will </a:t>
            </a:r>
            <a:r>
              <a:rPr lang="en-US" b="1" dirty="0"/>
              <a:t>empower </a:t>
            </a:r>
            <a:r>
              <a:rPr lang="en-US" dirty="0"/>
              <a:t>you to ensure you know/believe </a:t>
            </a:r>
            <a:r>
              <a:rPr lang="en-US" b="1" dirty="0"/>
              <a:t>you are worth it </a:t>
            </a:r>
            <a:r>
              <a:rPr lang="en-US" dirty="0"/>
              <a:t>and deserve </a:t>
            </a:r>
            <a:r>
              <a:rPr lang="en-US" b="1" dirty="0"/>
              <a:t>the life you want.</a:t>
            </a:r>
            <a:endParaRPr lang="en-US" dirty="0"/>
          </a:p>
          <a:p>
            <a:endParaRPr lang="en-US" dirty="0"/>
          </a:p>
          <a:p>
            <a:r>
              <a:rPr lang="en-US" dirty="0"/>
              <a:t>I believe you not only</a:t>
            </a:r>
            <a:r>
              <a:rPr lang="en-US" b="1" dirty="0"/>
              <a:t> deserve this opportunity</a:t>
            </a:r>
            <a:r>
              <a:rPr lang="en-US" dirty="0"/>
              <a:t>, but you are </a:t>
            </a:r>
            <a:r>
              <a:rPr lang="en-US" b="1" dirty="0"/>
              <a:t>capable and able to achieve</a:t>
            </a:r>
            <a:r>
              <a:rPr lang="en-US" dirty="0"/>
              <a:t>.</a:t>
            </a:r>
          </a:p>
          <a:p>
            <a:endParaRPr lang="en-US" dirty="0"/>
          </a:p>
          <a:p>
            <a:r>
              <a:rPr lang="en-US" dirty="0"/>
              <a:t>I am </a:t>
            </a:r>
            <a:r>
              <a:rPr lang="en-US" b="1" dirty="0"/>
              <a:t>authentic</a:t>
            </a:r>
            <a:r>
              <a:rPr lang="en-US" dirty="0"/>
              <a:t>. I </a:t>
            </a:r>
            <a:r>
              <a:rPr lang="en-US" b="1" dirty="0"/>
              <a:t>assume positive intent</a:t>
            </a:r>
            <a:r>
              <a:rPr lang="en-US" dirty="0"/>
              <a:t>. I will </a:t>
            </a:r>
            <a:r>
              <a:rPr lang="en-US" b="1" dirty="0"/>
              <a:t>not judge</a:t>
            </a:r>
            <a:r>
              <a:rPr lang="en-US" dirty="0"/>
              <a:t> you, but rather meet you where you are and support you on </a:t>
            </a:r>
            <a:r>
              <a:rPr lang="en-US" b="1" dirty="0"/>
              <a:t>your path</a:t>
            </a:r>
            <a:r>
              <a:rPr lang="en-US" dirty="0"/>
              <a:t>.</a:t>
            </a:r>
          </a:p>
          <a:p>
            <a:endParaRPr lang="en-US" dirty="0"/>
          </a:p>
          <a:p>
            <a:r>
              <a:rPr lang="en-US" dirty="0"/>
              <a:t>I am </a:t>
            </a:r>
            <a:r>
              <a:rPr lang="en-US" b="1" dirty="0"/>
              <a:t>invested</a:t>
            </a:r>
            <a:r>
              <a:rPr lang="en-US" dirty="0"/>
              <a:t> in the whole picture. You will</a:t>
            </a:r>
            <a:r>
              <a:rPr lang="en-US" b="1" dirty="0"/>
              <a:t> understand the logistical components</a:t>
            </a:r>
            <a:r>
              <a:rPr lang="en-US" dirty="0"/>
              <a:t> of how you execute your plan. I know without it you are not truly in </a:t>
            </a:r>
            <a:r>
              <a:rPr lang="en-US" b="1" dirty="0"/>
              <a:t>control to make your own decisions and choices</a:t>
            </a:r>
            <a:r>
              <a:rPr lang="en-US" dirty="0"/>
              <a:t> that impact your life</a:t>
            </a:r>
            <a:r>
              <a:rPr lang="en-US" dirty="0" smtClean="0"/>
              <a:t>.</a:t>
            </a:r>
            <a:endParaRPr lang="en-US" dirty="0"/>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6019800"/>
            <a:ext cx="2209800" cy="715279"/>
          </a:xfrm>
          <a:prstGeom prst="rect">
            <a:avLst/>
          </a:prstGeom>
        </p:spPr>
      </p:pic>
    </p:spTree>
    <p:extLst>
      <p:ext uri="{BB962C8B-B14F-4D97-AF65-F5344CB8AC3E}">
        <p14:creationId xmlns:p14="http://schemas.microsoft.com/office/powerpoint/2010/main" val="1942971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Holistic </a:t>
            </a:r>
            <a:r>
              <a:rPr lang="en-US" dirty="0"/>
              <a:t>Support</a:t>
            </a: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6019800"/>
            <a:ext cx="2209800" cy="715279"/>
          </a:xfrm>
          <a:prstGeom prst="rect">
            <a:avLst/>
          </a:prstGeom>
        </p:spPr>
      </p:pic>
      <p:sp>
        <p:nvSpPr>
          <p:cNvPr id="6" name="Rectangle 5"/>
          <p:cNvSpPr/>
          <p:nvPr/>
        </p:nvSpPr>
        <p:spPr>
          <a:xfrm>
            <a:off x="457200" y="1380627"/>
            <a:ext cx="8229600" cy="830997"/>
          </a:xfrm>
          <a:prstGeom prst="rect">
            <a:avLst/>
          </a:prstGeom>
        </p:spPr>
        <p:txBody>
          <a:bodyPr wrap="square">
            <a:spAutoFit/>
          </a:bodyPr>
          <a:lstStyle/>
          <a:p>
            <a:pPr algn="ctr"/>
            <a:r>
              <a:rPr lang="en-US" sz="2400" i="1" dirty="0"/>
              <a:t>Understand and address students’ well-being needs to increase productivity and overall well-being.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3786" y="2523627"/>
            <a:ext cx="1777317" cy="37338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7493" r="15841"/>
          <a:stretch/>
        </p:blipFill>
        <p:spPr>
          <a:xfrm>
            <a:off x="5723250" y="2523627"/>
            <a:ext cx="2597116" cy="202832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20" y="2523627"/>
            <a:ext cx="2397903" cy="20026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4253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4935"/>
          </a:xfrm>
        </p:spPr>
        <p:txBody>
          <a:bodyPr/>
          <a:lstStyle/>
          <a:p>
            <a:r>
              <a:rPr lang="en-US" dirty="0"/>
              <a:t>Student Advisory Council</a:t>
            </a: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6019800"/>
            <a:ext cx="2209800" cy="715279"/>
          </a:xfrm>
          <a:prstGeom prst="rect">
            <a:avLst/>
          </a:prstGeom>
        </p:spPr>
      </p:pic>
      <p:sp>
        <p:nvSpPr>
          <p:cNvPr id="6" name="Content Placeholder 2"/>
          <p:cNvSpPr>
            <a:spLocks noGrp="1"/>
          </p:cNvSpPr>
          <p:nvPr>
            <p:ph sz="quarter" idx="4294967295"/>
          </p:nvPr>
        </p:nvSpPr>
        <p:spPr>
          <a:xfrm>
            <a:off x="331606" y="1263071"/>
            <a:ext cx="8355194" cy="1178718"/>
          </a:xfrm>
          <a:prstGeom prst="rect">
            <a:avLst/>
          </a:prstGeom>
        </p:spPr>
        <p:txBody>
          <a:bodyPr/>
          <a:lstStyle/>
          <a:p>
            <a:pPr marL="0" indent="0">
              <a:buNone/>
            </a:pPr>
            <a:r>
              <a:rPr lang="en-US" sz="1600" b="1" dirty="0">
                <a:latin typeface="Calibri" panose="020F0502020204030204" pitchFamily="34" charset="0"/>
                <a:cs typeface="Calibri" panose="020F0502020204030204" pitchFamily="34" charset="0"/>
              </a:rPr>
              <a:t>Purpose: </a:t>
            </a:r>
            <a:r>
              <a:rPr lang="en-US" sz="1600" dirty="0">
                <a:latin typeface="Calibri" panose="020F0502020204030204" pitchFamily="34" charset="0"/>
                <a:cs typeface="Calibri" panose="020F0502020204030204" pitchFamily="34" charset="0"/>
              </a:rPr>
              <a:t>The Student Advisory Council will provide feedback and direction to the Vice President of Strategic Initiatives on central issues within </a:t>
            </a:r>
            <a:r>
              <a:rPr lang="en-US" sz="1600" dirty="0" smtClean="0">
                <a:latin typeface="Calibri" panose="020F0502020204030204" pitchFamily="34" charset="0"/>
                <a:cs typeface="Calibri" panose="020F0502020204030204" pitchFamily="34" charset="0"/>
              </a:rPr>
              <a:t>UGC. </a:t>
            </a:r>
            <a:r>
              <a:rPr lang="en-US" sz="1600" dirty="0">
                <a:latin typeface="Calibri" panose="020F0502020204030204" pitchFamily="34" charset="0"/>
                <a:cs typeface="Calibri" panose="020F0502020204030204" pitchFamily="34" charset="0"/>
              </a:rPr>
              <a:t>Council members will develop their leadership and communication </a:t>
            </a:r>
            <a:r>
              <a:rPr lang="en-US" sz="1600" dirty="0" smtClean="0">
                <a:latin typeface="Calibri" panose="020F0502020204030204" pitchFamily="34" charset="0"/>
                <a:cs typeface="Calibri" panose="020F0502020204030204" pitchFamily="34" charset="0"/>
              </a:rPr>
              <a:t>skills and meet </a:t>
            </a:r>
            <a:r>
              <a:rPr lang="en-US" sz="1600" dirty="0">
                <a:latin typeface="Calibri" panose="020F0502020204030204" pitchFamily="34" charset="0"/>
                <a:cs typeface="Calibri" panose="020F0502020204030204" pitchFamily="34" charset="0"/>
              </a:rPr>
              <a:t>with key decision makers </a:t>
            </a:r>
            <a:r>
              <a:rPr lang="en-US" sz="1600" dirty="0" smtClean="0">
                <a:latin typeface="Calibri" panose="020F0502020204030204" pitchFamily="34" charset="0"/>
                <a:cs typeface="Calibri" panose="020F0502020204030204" pitchFamily="34" charset="0"/>
              </a:rPr>
              <a:t>to </a:t>
            </a:r>
            <a:r>
              <a:rPr lang="en-US" sz="1600" dirty="0">
                <a:latin typeface="Calibri" panose="020F0502020204030204" pitchFamily="34" charset="0"/>
                <a:cs typeface="Calibri" panose="020F0502020204030204" pitchFamily="34" charset="0"/>
              </a:rPr>
              <a:t>lead projects that turn recommendations into action</a:t>
            </a:r>
            <a:r>
              <a:rPr lang="en-US" sz="1600" dirty="0" smtClean="0">
                <a:latin typeface="Calibri" panose="020F0502020204030204" pitchFamily="34" charset="0"/>
                <a:cs typeface="Calibri" panose="020F0502020204030204" pitchFamily="34" charset="0"/>
              </a:rPr>
              <a:t>.</a:t>
            </a:r>
          </a:p>
          <a:p>
            <a:pPr marL="0" indent="0">
              <a:buNone/>
            </a:pPr>
            <a:endParaRPr lang="en-US" dirty="0">
              <a:latin typeface="Century Gothic" panose="020B0502020202020204" pitchFamily="34" charset="0"/>
            </a:endParaRPr>
          </a:p>
          <a:p>
            <a:endParaRPr lang="en-US" dirty="0">
              <a:latin typeface="Century Gothic" panose="020B0502020202020204" pitchFamily="34" charset="0"/>
            </a:endParaRPr>
          </a:p>
        </p:txBody>
      </p:sp>
      <p:grpSp>
        <p:nvGrpSpPr>
          <p:cNvPr id="7" name="Group 6"/>
          <p:cNvGrpSpPr/>
          <p:nvPr/>
        </p:nvGrpSpPr>
        <p:grpSpPr>
          <a:xfrm>
            <a:off x="1043985" y="2367479"/>
            <a:ext cx="7244216" cy="3714902"/>
            <a:chOff x="-308904" y="314445"/>
            <a:chExt cx="7244216" cy="3714902"/>
          </a:xfrm>
        </p:grpSpPr>
        <p:sp>
          <p:nvSpPr>
            <p:cNvPr id="8" name="Text Box 2"/>
            <p:cNvSpPr txBox="1">
              <a:spLocks noChangeArrowheads="1"/>
            </p:cNvSpPr>
            <p:nvPr/>
          </p:nvSpPr>
          <p:spPr bwMode="auto">
            <a:xfrm>
              <a:off x="2040097" y="314445"/>
              <a:ext cx="2257425" cy="11049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b="1" dirty="0">
                  <a:solidFill>
                    <a:srgbClr val="1F3864"/>
                  </a:solidFill>
                  <a:effectLst/>
                  <a:latin typeface="Century Gothic" panose="020B0502020202020204" pitchFamily="34" charset="0"/>
                  <a:ea typeface="Calibri" panose="020F0502020204030204" pitchFamily="34" charset="0"/>
                  <a:cs typeface="Times New Roman" panose="02020603050405020304" pitchFamily="18" charset="0"/>
                </a:rPr>
                <a:t>Leadership</a:t>
              </a:r>
              <a:r>
                <a:rPr lang="en-US" sz="1100" dirty="0">
                  <a:effectLst/>
                  <a:latin typeface="Century Gothic" panose="020B0502020202020204" pitchFamily="34" charset="0"/>
                  <a:ea typeface="Calibri" panose="020F0502020204030204" pitchFamily="34" charset="0"/>
                  <a:cs typeface="Times New Roman" panose="02020603050405020304" pitchFamily="18" charset="0"/>
                </a:rPr>
                <a:t>: I aspire to use this opportunity to develop my own leadership and to model leadership in my college community. </a:t>
              </a:r>
            </a:p>
          </p:txBody>
        </p:sp>
        <p:pic>
          <p:nvPicPr>
            <p:cNvPr id="9" name="Picture 8" descr="Image result for national louis university logo"/>
            <p:cNvPicPr>
              <a:picLocks noChangeAspect="1"/>
            </p:cNvPicPr>
            <p:nvPr/>
          </p:nvPicPr>
          <p:blipFill rotWithShape="1">
            <a:blip r:embed="rId4">
              <a:extLst>
                <a:ext uri="{28A0092B-C50C-407E-A947-70E740481C1C}">
                  <a14:useLocalDpi xmlns:a14="http://schemas.microsoft.com/office/drawing/2010/main" val="0"/>
                </a:ext>
              </a:extLst>
            </a:blip>
            <a:srcRect l="25553" t="8026" r="26807" b="43256"/>
            <a:stretch/>
          </p:blipFill>
          <p:spPr bwMode="auto">
            <a:xfrm>
              <a:off x="1991202" y="1299408"/>
              <a:ext cx="2200910" cy="2251075"/>
            </a:xfrm>
            <a:prstGeom prst="rect">
              <a:avLst/>
            </a:prstGeom>
            <a:noFill/>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08904" y="2779032"/>
              <a:ext cx="2251075" cy="10001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b="1" dirty="0">
                  <a:solidFill>
                    <a:srgbClr val="1F3864"/>
                  </a:solidFill>
                  <a:effectLst/>
                  <a:latin typeface="Century Gothic" panose="020B0502020202020204" pitchFamily="34" charset="0"/>
                  <a:ea typeface="Calibri" panose="020F0502020204030204" pitchFamily="34" charset="0"/>
                  <a:cs typeface="Times New Roman" panose="02020603050405020304" pitchFamily="18" charset="0"/>
                </a:rPr>
                <a:t>Voice</a:t>
              </a:r>
              <a:r>
                <a:rPr lang="en-US" sz="1100" dirty="0">
                  <a:effectLst/>
                  <a:latin typeface="Century Gothic" panose="020B0502020202020204" pitchFamily="34" charset="0"/>
                  <a:ea typeface="Calibri" panose="020F0502020204030204" pitchFamily="34" charset="0"/>
                  <a:cs typeface="Times New Roman" panose="02020603050405020304" pitchFamily="18" charset="0"/>
                </a:rPr>
                <a:t>: I commit to serving as the representative of my cohort by collecting meaningful feedback from classmates.</a:t>
              </a:r>
            </a:p>
          </p:txBody>
        </p:sp>
        <p:sp>
          <p:nvSpPr>
            <p:cNvPr id="11" name="Text Box 2"/>
            <p:cNvSpPr txBox="1">
              <a:spLocks noChangeArrowheads="1"/>
            </p:cNvSpPr>
            <p:nvPr/>
          </p:nvSpPr>
          <p:spPr bwMode="auto">
            <a:xfrm>
              <a:off x="4192112" y="2779032"/>
              <a:ext cx="2743200" cy="125031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b="1" dirty="0">
                  <a:solidFill>
                    <a:srgbClr val="1F3864"/>
                  </a:solidFill>
                  <a:effectLst/>
                  <a:latin typeface="Century Gothic" panose="020B0502020202020204" pitchFamily="34" charset="0"/>
                  <a:ea typeface="Calibri" panose="020F0502020204030204" pitchFamily="34" charset="0"/>
                  <a:cs typeface="Times New Roman" panose="02020603050405020304" pitchFamily="18" charset="0"/>
                </a:rPr>
                <a:t>Impact</a:t>
              </a:r>
              <a:r>
                <a:rPr lang="en-US" sz="1100" b="1"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1100" dirty="0">
                  <a:effectLst/>
                  <a:latin typeface="Century Gothic" panose="020B0502020202020204" pitchFamily="34" charset="0"/>
                  <a:ea typeface="Calibri" panose="020F0502020204030204" pitchFamily="34" charset="0"/>
                  <a:cs typeface="Times New Roman" panose="02020603050405020304" pitchFamily="18" charset="0"/>
                </a:rPr>
                <a:t>I recognize that I am an essential part of the Pathways program, providing tangible recommendations that drive improvements and create real change.</a:t>
              </a:r>
            </a:p>
          </p:txBody>
        </p:sp>
      </p:gr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t="19596" b="42037"/>
          <a:stretch/>
        </p:blipFill>
        <p:spPr>
          <a:xfrm>
            <a:off x="5789347" y="2441789"/>
            <a:ext cx="2796351" cy="2062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10096" t="4229" r="18922" b="21114"/>
          <a:stretch/>
        </p:blipFill>
        <p:spPr>
          <a:xfrm>
            <a:off x="329210" y="2516023"/>
            <a:ext cx="2924840" cy="2051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48860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6669"/>
          </a:xfrm>
        </p:spPr>
        <p:txBody>
          <a:bodyPr>
            <a:noAutofit/>
          </a:bodyPr>
          <a:lstStyle/>
          <a:p>
            <a:r>
              <a:rPr lang="en-US" dirty="0"/>
              <a:t>Cohort Identity</a:t>
            </a:r>
          </a:p>
        </p:txBody>
      </p:sp>
      <p:sp>
        <p:nvSpPr>
          <p:cNvPr id="3" name="Content Placeholder 2"/>
          <p:cNvSpPr>
            <a:spLocks noGrp="1"/>
          </p:cNvSpPr>
          <p:nvPr>
            <p:ph sz="half" idx="1"/>
          </p:nvPr>
        </p:nvSpPr>
        <p:spPr>
          <a:xfrm>
            <a:off x="914400" y="2117744"/>
            <a:ext cx="3200400" cy="1997055"/>
          </a:xfrm>
        </p:spPr>
        <p:txBody>
          <a:bodyPr>
            <a:noAutofit/>
          </a:bodyPr>
          <a:lstStyle/>
          <a:p>
            <a:r>
              <a:rPr lang="en-US" sz="2000" dirty="0" smtClean="0">
                <a:latin typeface="Calibri" panose="020F0502020204030204" pitchFamily="34" charset="0"/>
                <a:cs typeface="Calibri" panose="020F0502020204030204" pitchFamily="34" charset="0"/>
              </a:rPr>
              <a:t>Team </a:t>
            </a:r>
            <a:r>
              <a:rPr lang="en-US" sz="2000" dirty="0">
                <a:latin typeface="Calibri" panose="020F0502020204030204" pitchFamily="34" charset="0"/>
                <a:cs typeface="Calibri" panose="020F0502020204030204" pitchFamily="34" charset="0"/>
              </a:rPr>
              <a:t>names and logos</a:t>
            </a:r>
          </a:p>
          <a:p>
            <a:r>
              <a:rPr lang="en-US" sz="2000" dirty="0">
                <a:latin typeface="Calibri" panose="020F0502020204030204" pitchFamily="34" charset="0"/>
                <a:cs typeface="Calibri" panose="020F0502020204030204" pitchFamily="34" charset="0"/>
              </a:rPr>
              <a:t>Weekly study tables</a:t>
            </a:r>
          </a:p>
          <a:p>
            <a:r>
              <a:rPr lang="en-US" sz="2000" dirty="0">
                <a:latin typeface="Calibri" panose="020F0502020204030204" pitchFamily="34" charset="0"/>
                <a:cs typeface="Calibri" panose="020F0502020204030204" pitchFamily="34" charset="0"/>
              </a:rPr>
              <a:t>Quarterly talking circles</a:t>
            </a:r>
          </a:p>
          <a:p>
            <a:r>
              <a:rPr lang="en-US" sz="2000" dirty="0">
                <a:latin typeface="Calibri" panose="020F0502020204030204" pitchFamily="34" charset="0"/>
                <a:cs typeface="Calibri" panose="020F0502020204030204" pitchFamily="34" charset="0"/>
              </a:rPr>
              <a:t>Social </a:t>
            </a:r>
            <a:r>
              <a:rPr lang="en-US" sz="2000" dirty="0" smtClean="0">
                <a:latin typeface="Calibri" panose="020F0502020204030204" pitchFamily="34" charset="0"/>
                <a:cs typeface="Calibri" panose="020F0502020204030204" pitchFamily="34" charset="0"/>
              </a:rPr>
              <a:t>events</a:t>
            </a:r>
            <a:endParaRPr lang="en-US" sz="2000"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457200" y="1035243"/>
            <a:ext cx="8229600" cy="838200"/>
          </a:xfrm>
        </p:spPr>
        <p:txBody>
          <a:bodyPr>
            <a:normAutofit fontScale="85000" lnSpcReduction="10000"/>
          </a:bodyPr>
          <a:lstStyle/>
          <a:p>
            <a:pPr marL="0" indent="0" algn="ctr">
              <a:buNone/>
            </a:pPr>
            <a:r>
              <a:rPr lang="en-US" i="1" dirty="0">
                <a:latin typeface="Calibri" panose="020F0502020204030204" pitchFamily="34" charset="0"/>
                <a:cs typeface="Calibri" panose="020F0502020204030204" pitchFamily="34" charset="0"/>
              </a:rPr>
              <a:t>Opportunities for students to engage with each other outside of class to help foster community and connectedness</a:t>
            </a:r>
            <a:r>
              <a:rPr lang="en-US" i="1"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6019800"/>
            <a:ext cx="2209800" cy="715279"/>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204" t="6415" r="15816" b="24741"/>
          <a:stretch/>
        </p:blipFill>
        <p:spPr>
          <a:xfrm>
            <a:off x="5041962" y="1967378"/>
            <a:ext cx="3268072" cy="20284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7500" t="10479" r="5001" b="15451"/>
          <a:stretch/>
        </p:blipFill>
        <p:spPr>
          <a:xfrm>
            <a:off x="1219200" y="4114800"/>
            <a:ext cx="3352424" cy="1738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11176" b="5922"/>
          <a:stretch/>
        </p:blipFill>
        <p:spPr>
          <a:xfrm>
            <a:off x="5035205" y="4180115"/>
            <a:ext cx="3274829" cy="1645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07698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Wheeling Campus </a:t>
            </a:r>
            <a:r>
              <a:rPr lang="en-US" dirty="0" smtClean="0"/>
              <a:t>Initiatives</a:t>
            </a:r>
            <a:endParaRPr lang="en-US" dirty="0"/>
          </a:p>
        </p:txBody>
      </p:sp>
      <p:sp>
        <p:nvSpPr>
          <p:cNvPr id="3" name="Content Placeholder 2"/>
          <p:cNvSpPr>
            <a:spLocks noGrp="1"/>
          </p:cNvSpPr>
          <p:nvPr>
            <p:ph sz="half" idx="1"/>
          </p:nvPr>
        </p:nvSpPr>
        <p:spPr>
          <a:xfrm>
            <a:off x="381000" y="1417638"/>
            <a:ext cx="4343400" cy="2514600"/>
          </a:xfrm>
        </p:spPr>
        <p:txBody>
          <a:bodyPr>
            <a:normAutofit/>
          </a:bodyPr>
          <a:lstStyle/>
          <a:p>
            <a:r>
              <a:rPr lang="en-US" sz="2400" dirty="0"/>
              <a:t>Student Engagement Club</a:t>
            </a:r>
          </a:p>
          <a:p>
            <a:r>
              <a:rPr lang="en-US" sz="2400" dirty="0"/>
              <a:t>Educators Rising Club</a:t>
            </a:r>
          </a:p>
          <a:p>
            <a:r>
              <a:rPr lang="en-US" sz="2400" dirty="0"/>
              <a:t>FIG FACTOR  Foundation: Empowering Latina Students</a:t>
            </a:r>
          </a:p>
          <a:p>
            <a:r>
              <a:rPr lang="en-US" sz="2400" dirty="0"/>
              <a:t>Latino Family </a:t>
            </a:r>
            <a:r>
              <a:rPr lang="en-US" sz="2400" dirty="0" smtClean="0"/>
              <a:t>Conference</a:t>
            </a:r>
            <a:endParaRPr lang="en-US" sz="2400" dirty="0"/>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6019800"/>
            <a:ext cx="2209800" cy="71527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1387158"/>
            <a:ext cx="2009086" cy="23251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4883" t="19803" r="6872" b="8983"/>
          <a:stretch/>
        </p:blipFill>
        <p:spPr>
          <a:xfrm>
            <a:off x="855903" y="3712280"/>
            <a:ext cx="3449015" cy="2087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6398" b="24117"/>
          <a:stretch/>
        </p:blipFill>
        <p:spPr>
          <a:xfrm>
            <a:off x="5286599" y="3991223"/>
            <a:ext cx="2666087" cy="18149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50819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Future initiatives: What’s next?</a:t>
            </a:r>
            <a:endParaRPr lang="en-US" dirty="0"/>
          </a:p>
        </p:txBody>
      </p:sp>
      <p:sp>
        <p:nvSpPr>
          <p:cNvPr id="3" name="Content Placeholder 2"/>
          <p:cNvSpPr>
            <a:spLocks noGrp="1"/>
          </p:cNvSpPr>
          <p:nvPr>
            <p:ph sz="half" idx="1"/>
          </p:nvPr>
        </p:nvSpPr>
        <p:spPr/>
        <p:txBody>
          <a:bodyPr/>
          <a:lstStyle/>
          <a:p>
            <a:r>
              <a:rPr lang="en-US" dirty="0" smtClean="0">
                <a:latin typeface="Calibri" panose="020F0502020204030204" pitchFamily="34" charset="0"/>
                <a:cs typeface="Calibri" panose="020F0502020204030204" pitchFamily="34" charset="0"/>
              </a:rPr>
              <a:t>Braven Career Accelerator</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Eagle Brotherhood </a:t>
            </a:r>
            <a:r>
              <a:rPr lang="en-US" sz="2600" dirty="0" smtClean="0">
                <a:latin typeface="Calibri" panose="020F0502020204030204" pitchFamily="34" charset="0"/>
                <a:cs typeface="Calibri" panose="020F0502020204030204" pitchFamily="34" charset="0"/>
              </a:rPr>
              <a:t>(revamped male initiative launching Fall ‘18)</a:t>
            </a:r>
            <a:endParaRPr lang="en-US" sz="26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Handshake platform</a:t>
            </a:r>
          </a:p>
          <a:p>
            <a:r>
              <a:rPr lang="en-US" dirty="0">
                <a:latin typeface="Calibri" panose="020F0502020204030204" pitchFamily="34" charset="0"/>
                <a:cs typeface="Calibri" panose="020F0502020204030204" pitchFamily="34" charset="0"/>
              </a:rPr>
              <a:t>Guide – EAB app</a:t>
            </a:r>
          </a:p>
          <a:p>
            <a:pPr marL="0" indent="0">
              <a:buNone/>
            </a:pP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22727" y="1465185"/>
            <a:ext cx="2724150" cy="1816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6019800"/>
            <a:ext cx="2209800" cy="71527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9077" t="16137" r="14674"/>
          <a:stretch/>
        </p:blipFill>
        <p:spPr>
          <a:xfrm>
            <a:off x="4512039" y="3581400"/>
            <a:ext cx="3545526" cy="2193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922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A3F9B4-B3A3-4DAF-8818-F2F92084C323}"/>
              </a:ext>
            </a:extLst>
          </p:cNvPr>
          <p:cNvSpPr>
            <a:spLocks noGrp="1"/>
          </p:cNvSpPr>
          <p:nvPr>
            <p:ph type="title"/>
          </p:nvPr>
        </p:nvSpPr>
        <p:spPr>
          <a:xfrm>
            <a:off x="457200" y="0"/>
            <a:ext cx="8229600" cy="1143000"/>
          </a:xfrm>
        </p:spPr>
        <p:txBody>
          <a:bodyPr>
            <a:normAutofit fontScale="90000"/>
          </a:bodyPr>
          <a:lstStyle/>
          <a:p>
            <a:r>
              <a:rPr lang="en-US" dirty="0"/>
              <a:t>Coaching for Academic Success (CAS)</a:t>
            </a:r>
          </a:p>
        </p:txBody>
      </p:sp>
      <p:sp>
        <p:nvSpPr>
          <p:cNvPr id="3" name="Content Placeholder 2">
            <a:extLst>
              <a:ext uri="{FF2B5EF4-FFF2-40B4-BE49-F238E27FC236}">
                <a16:creationId xmlns:a16="http://schemas.microsoft.com/office/drawing/2014/main" xmlns="" id="{04FCBD96-2388-46BF-8B26-9B6722148FD7}"/>
              </a:ext>
            </a:extLst>
          </p:cNvPr>
          <p:cNvSpPr>
            <a:spLocks noGrp="1"/>
          </p:cNvSpPr>
          <p:nvPr>
            <p:ph idx="1"/>
          </p:nvPr>
        </p:nvSpPr>
        <p:spPr>
          <a:xfrm>
            <a:off x="381000" y="3276600"/>
            <a:ext cx="8686800" cy="4525963"/>
          </a:xfrm>
        </p:spPr>
        <p:txBody>
          <a:bodyPr>
            <a:normAutofit/>
          </a:bodyPr>
          <a:lstStyle/>
          <a:p>
            <a:pPr marL="0" indent="0">
              <a:spcBef>
                <a:spcPts val="0"/>
              </a:spcBef>
              <a:spcAft>
                <a:spcPts val="500"/>
              </a:spcAft>
              <a:buNone/>
            </a:pPr>
            <a:r>
              <a:rPr lang="en-US" sz="2400" dirty="0"/>
              <a:t>Coaching for Academic Success </a:t>
            </a:r>
            <a:r>
              <a:rPr lang="en-US" sz="2400" b="1" dirty="0"/>
              <a:t>intervenes to help students </a:t>
            </a:r>
            <a:r>
              <a:rPr lang="en-US" sz="2400" dirty="0"/>
              <a:t>maximize their potential, </a:t>
            </a:r>
            <a:r>
              <a:rPr lang="en-US" sz="2400" b="1" dirty="0"/>
              <a:t>collaborates with faculty and staff </a:t>
            </a:r>
            <a:r>
              <a:rPr lang="en-US" sz="2400" dirty="0"/>
              <a:t>to develop solutions, and </a:t>
            </a:r>
            <a:r>
              <a:rPr lang="en-US" sz="2400" b="1" dirty="0"/>
              <a:t>engages students </a:t>
            </a:r>
            <a:r>
              <a:rPr lang="en-US" sz="2400" dirty="0"/>
              <a:t>with college resources and programs. </a:t>
            </a:r>
          </a:p>
          <a:p>
            <a:pPr marL="0" indent="0">
              <a:spcBef>
                <a:spcPts val="0"/>
              </a:spcBef>
              <a:spcAft>
                <a:spcPts val="500"/>
              </a:spcAft>
              <a:buNone/>
            </a:pPr>
            <a:r>
              <a:rPr lang="en-US" sz="2400" dirty="0"/>
              <a:t>Academic coaches </a:t>
            </a:r>
            <a:r>
              <a:rPr lang="en-US" sz="2400" b="1" dirty="0"/>
              <a:t>inspire students </a:t>
            </a:r>
            <a:r>
              <a:rPr lang="en-US" sz="2400" dirty="0"/>
              <a:t>to achieve course success and persistence through effective communication, critical reflection, self-advocacy and resiliency.</a:t>
            </a:r>
          </a:p>
          <a:p>
            <a:pPr marL="0" indent="0">
              <a:buNone/>
            </a:pPr>
            <a:endParaRPr lang="en-US" dirty="0"/>
          </a:p>
        </p:txBody>
      </p:sp>
      <p:pic>
        <p:nvPicPr>
          <p:cNvPr id="1026" name="Picture 2" descr="CLC Logo">
            <a:extLst>
              <a:ext uri="{FF2B5EF4-FFF2-40B4-BE49-F238E27FC236}">
                <a16:creationId xmlns:a16="http://schemas.microsoft.com/office/drawing/2014/main" xmlns="" id="{F738AB64-8FC2-4725-BD9E-9A6D37665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172200"/>
            <a:ext cx="3016250" cy="5429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2599432D-9BA6-4E1C-8D77-CE883F0048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1" t="16667" r="3113" b="1666"/>
          <a:stretch/>
        </p:blipFill>
        <p:spPr>
          <a:xfrm>
            <a:off x="2057400" y="914400"/>
            <a:ext cx="4651046" cy="2302033"/>
          </a:xfrm>
          <a:prstGeom prst="rect">
            <a:avLst/>
          </a:prstGeom>
        </p:spPr>
      </p:pic>
    </p:spTree>
    <p:extLst>
      <p:ext uri="{BB962C8B-B14F-4D97-AF65-F5344CB8AC3E}">
        <p14:creationId xmlns:p14="http://schemas.microsoft.com/office/powerpoint/2010/main" val="3952935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048B9D-8CE3-4EE9-A6B2-4EB56261FD2A}"/>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xmlns="" id="{C8589516-6C51-4DFB-A167-F11451D6FB34}"/>
              </a:ext>
            </a:extLst>
          </p:cNvPr>
          <p:cNvSpPr>
            <a:spLocks noGrp="1"/>
          </p:cNvSpPr>
          <p:nvPr>
            <p:ph idx="1"/>
          </p:nvPr>
        </p:nvSpPr>
        <p:spPr>
          <a:xfrm>
            <a:off x="381000" y="1443517"/>
            <a:ext cx="4267200" cy="4525963"/>
          </a:xfrm>
          <a:l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en-US" sz="2800" dirty="0"/>
              <a:t>Pathways at </a:t>
            </a:r>
            <a:endParaRPr lang="en-US" sz="2800" dirty="0" smtClean="0"/>
          </a:p>
          <a:p>
            <a:pPr marL="0" indent="0" algn="ctr">
              <a:buNone/>
            </a:pPr>
            <a:r>
              <a:rPr lang="en-US" sz="2800" dirty="0" smtClean="0"/>
              <a:t>National </a:t>
            </a:r>
            <a:r>
              <a:rPr lang="en-US" sz="2800" dirty="0"/>
              <a:t>Louis </a:t>
            </a:r>
            <a:r>
              <a:rPr lang="en-US" sz="2800" dirty="0" smtClean="0"/>
              <a:t>University</a:t>
            </a:r>
            <a:endParaRPr lang="en-US" sz="2800" b="1" dirty="0"/>
          </a:p>
          <a:p>
            <a:pPr marL="0" indent="0">
              <a:buNone/>
            </a:pPr>
            <a:r>
              <a:rPr lang="en-US" sz="2000" b="1" dirty="0" smtClean="0"/>
              <a:t>Mariana </a:t>
            </a:r>
            <a:r>
              <a:rPr lang="en-US" sz="2000" b="1" dirty="0"/>
              <a:t>Saucedo, </a:t>
            </a:r>
            <a:endParaRPr lang="en-US" sz="2000" b="1" dirty="0" smtClean="0"/>
          </a:p>
          <a:p>
            <a:pPr marL="0" indent="0">
              <a:buNone/>
            </a:pPr>
            <a:r>
              <a:rPr lang="en-US" sz="2000" b="1" dirty="0" smtClean="0"/>
              <a:t>Student </a:t>
            </a:r>
            <a:r>
              <a:rPr lang="en-US" sz="2000" b="1" dirty="0"/>
              <a:t>Success Coach</a:t>
            </a:r>
          </a:p>
          <a:p>
            <a:pPr marL="0" indent="0">
              <a:buNone/>
            </a:pPr>
            <a:r>
              <a:rPr lang="en-US" sz="2000" dirty="0" smtClean="0"/>
              <a:t>312-261-3602</a:t>
            </a:r>
            <a:endParaRPr lang="en-US" sz="2000" dirty="0"/>
          </a:p>
          <a:p>
            <a:pPr marL="0" indent="0">
              <a:buNone/>
            </a:pPr>
            <a:r>
              <a:rPr lang="en-US" sz="2000" dirty="0" smtClean="0"/>
              <a:t>msaucedo3@nl.edu</a:t>
            </a:r>
          </a:p>
          <a:p>
            <a:pPr marL="0" indent="0">
              <a:buNone/>
            </a:pPr>
            <a:endParaRPr lang="en-US" sz="1100" dirty="0"/>
          </a:p>
          <a:p>
            <a:pPr marL="0" indent="0">
              <a:buNone/>
            </a:pPr>
            <a:r>
              <a:rPr lang="en-US" sz="2000" b="1" dirty="0"/>
              <a:t>Lady Gil, Student Success Coach</a:t>
            </a:r>
          </a:p>
          <a:p>
            <a:pPr marL="0" indent="0">
              <a:buNone/>
            </a:pPr>
            <a:r>
              <a:rPr lang="en-US" sz="2000" dirty="0" smtClean="0"/>
              <a:t>847-947-5080</a:t>
            </a:r>
            <a:endParaRPr lang="en-US" sz="2000" dirty="0"/>
          </a:p>
          <a:p>
            <a:pPr marL="0" indent="0">
              <a:buNone/>
            </a:pPr>
            <a:r>
              <a:rPr lang="en-US" sz="2000" dirty="0" smtClean="0"/>
              <a:t>lgil@nl.edu</a:t>
            </a:r>
            <a:endParaRPr lang="en-US" sz="2000" dirty="0"/>
          </a:p>
          <a:p>
            <a:pPr marL="0" indent="0">
              <a:buNone/>
            </a:pPr>
            <a:r>
              <a:rPr lang="en-US" sz="2000" dirty="0" smtClean="0"/>
              <a:t>www.nl.edu/academics/pathwaysatnlu</a:t>
            </a:r>
            <a:endParaRPr lang="en-US" sz="2000" dirty="0"/>
          </a:p>
        </p:txBody>
      </p:sp>
      <p:sp>
        <p:nvSpPr>
          <p:cNvPr id="4" name="Content Placeholder 2">
            <a:extLst>
              <a:ext uri="{FF2B5EF4-FFF2-40B4-BE49-F238E27FC236}">
                <a16:creationId xmlns:a16="http://schemas.microsoft.com/office/drawing/2014/main" xmlns="" id="{905E5A53-A1B9-44F4-ABD7-8881D55B9B0F}"/>
              </a:ext>
            </a:extLst>
          </p:cNvPr>
          <p:cNvSpPr txBox="1">
            <a:spLocks/>
          </p:cNvSpPr>
          <p:nvPr/>
        </p:nvSpPr>
        <p:spPr>
          <a:xfrm>
            <a:off x="4800600" y="1447830"/>
            <a:ext cx="3886200" cy="452164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dirty="0"/>
              <a:t>Coaching for Academic Success at College of Lake </a:t>
            </a:r>
            <a:r>
              <a:rPr lang="en-US" sz="2800" dirty="0" smtClean="0"/>
              <a:t>County</a:t>
            </a:r>
            <a:endParaRPr lang="en-US" dirty="0"/>
          </a:p>
          <a:p>
            <a:pPr marL="0" indent="0">
              <a:buFont typeface="Arial" pitchFamily="34" charset="0"/>
              <a:buNone/>
            </a:pPr>
            <a:r>
              <a:rPr lang="en-US" sz="2000" b="1" dirty="0"/>
              <a:t>Eric Tammes, </a:t>
            </a:r>
            <a:endParaRPr lang="en-US" sz="2000" b="1" dirty="0" smtClean="0"/>
          </a:p>
          <a:p>
            <a:pPr marL="0" indent="0">
              <a:buFont typeface="Arial" pitchFamily="34" charset="0"/>
              <a:buNone/>
            </a:pPr>
            <a:r>
              <a:rPr lang="en-US" sz="2000" b="1" dirty="0" smtClean="0"/>
              <a:t>Director </a:t>
            </a:r>
            <a:r>
              <a:rPr lang="en-US" sz="2000" b="1" dirty="0"/>
              <a:t>of Academic Success</a:t>
            </a:r>
          </a:p>
          <a:p>
            <a:pPr marL="0" indent="0">
              <a:buFont typeface="Arial" pitchFamily="34" charset="0"/>
              <a:buNone/>
            </a:pPr>
            <a:r>
              <a:rPr lang="en-US" sz="2000" dirty="0"/>
              <a:t>847-543-2763</a:t>
            </a:r>
          </a:p>
          <a:p>
            <a:pPr marL="0" indent="0">
              <a:buFont typeface="Arial" pitchFamily="34" charset="0"/>
              <a:buNone/>
            </a:pPr>
            <a:r>
              <a:rPr lang="en-US" sz="2000" dirty="0"/>
              <a:t>etammes@clcillinois.edu</a:t>
            </a:r>
          </a:p>
          <a:p>
            <a:pPr marL="0" indent="0">
              <a:buFont typeface="Arial" pitchFamily="34" charset="0"/>
              <a:buNone/>
            </a:pPr>
            <a:r>
              <a:rPr lang="en-US" sz="2000" dirty="0"/>
              <a:t>www.clcillinois.edu/cas</a:t>
            </a:r>
          </a:p>
        </p:txBody>
      </p:sp>
    </p:spTree>
    <p:extLst>
      <p:ext uri="{BB962C8B-B14F-4D97-AF65-F5344CB8AC3E}">
        <p14:creationId xmlns:p14="http://schemas.microsoft.com/office/powerpoint/2010/main" val="3865835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A3F9B4-B3A3-4DAF-8818-F2F92084C323}"/>
              </a:ext>
            </a:extLst>
          </p:cNvPr>
          <p:cNvSpPr>
            <a:spLocks noGrp="1"/>
          </p:cNvSpPr>
          <p:nvPr>
            <p:ph type="title"/>
          </p:nvPr>
        </p:nvSpPr>
        <p:spPr>
          <a:xfrm>
            <a:off x="457200" y="0"/>
            <a:ext cx="8229600" cy="1143000"/>
          </a:xfrm>
        </p:spPr>
        <p:txBody>
          <a:bodyPr>
            <a:normAutofit/>
          </a:bodyPr>
          <a:lstStyle/>
          <a:p>
            <a:r>
              <a:rPr lang="en-US" dirty="0"/>
              <a:t>CAS Timeline</a:t>
            </a:r>
          </a:p>
        </p:txBody>
      </p:sp>
      <p:pic>
        <p:nvPicPr>
          <p:cNvPr id="1026" name="Picture 2" descr="CLC Logo">
            <a:extLst>
              <a:ext uri="{FF2B5EF4-FFF2-40B4-BE49-F238E27FC236}">
                <a16:creationId xmlns:a16="http://schemas.microsoft.com/office/drawing/2014/main" xmlns="" id="{F738AB64-8FC2-4725-BD9E-9A6D37665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172200"/>
            <a:ext cx="3016250" cy="54292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3">
            <a:extLst>
              <a:ext uri="{FF2B5EF4-FFF2-40B4-BE49-F238E27FC236}">
                <a16:creationId xmlns:a16="http://schemas.microsoft.com/office/drawing/2014/main" xmlns="" id="{50AC1828-F5A1-4006-A933-BF93F970A21F}"/>
              </a:ext>
            </a:extLst>
          </p:cNvPr>
          <p:cNvSpPr>
            <a:spLocks noGrp="1"/>
          </p:cNvSpPr>
          <p:nvPr>
            <p:ph idx="1"/>
          </p:nvPr>
        </p:nvSpPr>
        <p:spPr>
          <a:xfrm>
            <a:off x="493143" y="990600"/>
            <a:ext cx="8757259" cy="4079245"/>
          </a:xfrm>
        </p:spPr>
        <p:txBody>
          <a:bodyPr>
            <a:noAutofit/>
          </a:bodyPr>
          <a:lstStyle/>
          <a:p>
            <a:pPr marL="0" indent="0">
              <a:spcBef>
                <a:spcPts val="200"/>
              </a:spcBef>
              <a:buNone/>
            </a:pPr>
            <a:r>
              <a:rPr lang="en-US" sz="2200" b="1" dirty="0">
                <a:latin typeface="+mn-lt"/>
                <a:cs typeface="Times" panose="02020603050405020304" pitchFamily="18" charset="0"/>
              </a:rPr>
              <a:t>AQIP Student Success Project: Phase I (spring 2013)</a:t>
            </a:r>
          </a:p>
          <a:p>
            <a:pPr>
              <a:spcBef>
                <a:spcPts val="200"/>
              </a:spcBef>
              <a:buFont typeface="Arial" panose="020B0604020202020204" pitchFamily="34" charset="0"/>
              <a:buChar char="•"/>
            </a:pPr>
            <a:r>
              <a:rPr lang="en-US" sz="2000" dirty="0">
                <a:latin typeface="+mn-lt"/>
                <a:cs typeface="Times" panose="02020603050405020304" pitchFamily="18" charset="0"/>
              </a:rPr>
              <a:t>Identified need to support students at-risk</a:t>
            </a:r>
          </a:p>
          <a:p>
            <a:pPr>
              <a:spcBef>
                <a:spcPts val="200"/>
              </a:spcBef>
              <a:buFont typeface="Arial" panose="020B0604020202020204" pitchFamily="34" charset="0"/>
              <a:buChar char="•"/>
            </a:pPr>
            <a:r>
              <a:rPr lang="en-US" sz="2000" dirty="0">
                <a:latin typeface="+mn-lt"/>
                <a:cs typeface="Times" panose="02020603050405020304" pitchFamily="18" charset="0"/>
              </a:rPr>
              <a:t>Piloted academic coaching for select sections of developmental math</a:t>
            </a:r>
          </a:p>
          <a:p>
            <a:pPr marL="0" indent="0">
              <a:spcBef>
                <a:spcPts val="200"/>
              </a:spcBef>
              <a:buNone/>
            </a:pPr>
            <a:r>
              <a:rPr lang="en-US" sz="2200" b="1" dirty="0">
                <a:latin typeface="+mn-lt"/>
                <a:cs typeface="Times" panose="02020603050405020304" pitchFamily="18" charset="0"/>
              </a:rPr>
              <a:t>AQIP Student Success Project: Phase II (fall 2013/spring 2014)</a:t>
            </a:r>
          </a:p>
          <a:p>
            <a:pPr>
              <a:spcBef>
                <a:spcPts val="200"/>
              </a:spcBef>
            </a:pPr>
            <a:r>
              <a:rPr lang="en-US" sz="2000" dirty="0">
                <a:latin typeface="+mn-lt"/>
                <a:cs typeface="Times" panose="02020603050405020304" pitchFamily="18" charset="0"/>
              </a:rPr>
              <a:t>Expanded coaching pilot into developmental English</a:t>
            </a:r>
          </a:p>
          <a:p>
            <a:pPr>
              <a:spcBef>
                <a:spcPts val="200"/>
              </a:spcBef>
            </a:pPr>
            <a:r>
              <a:rPr lang="en-US" sz="2000" dirty="0">
                <a:latin typeface="+mn-lt"/>
                <a:cs typeface="Times" panose="02020603050405020304" pitchFamily="18" charset="0"/>
              </a:rPr>
              <a:t>Refined and assessed program; determined full-time coaches needed</a:t>
            </a:r>
            <a:endParaRPr lang="en-US" sz="2000" b="1" dirty="0">
              <a:latin typeface="+mn-lt"/>
              <a:cs typeface="Times" panose="02020603050405020304" pitchFamily="18" charset="0"/>
            </a:endParaRPr>
          </a:p>
          <a:p>
            <a:pPr marL="0" indent="0">
              <a:spcBef>
                <a:spcPts val="200"/>
              </a:spcBef>
              <a:buNone/>
            </a:pPr>
            <a:r>
              <a:rPr lang="en-US" sz="2200" b="1" dirty="0">
                <a:latin typeface="+mn-lt"/>
                <a:cs typeface="Times" panose="02020603050405020304" pitchFamily="18" charset="0"/>
              </a:rPr>
              <a:t>Student Success Fee Increase Approved (spring 2014)</a:t>
            </a:r>
          </a:p>
          <a:p>
            <a:pPr>
              <a:spcBef>
                <a:spcPts val="200"/>
              </a:spcBef>
            </a:pPr>
            <a:r>
              <a:rPr lang="en-US" sz="2000" dirty="0">
                <a:latin typeface="+mn-lt"/>
                <a:cs typeface="Times" panose="02020603050405020304" pitchFamily="18" charset="0"/>
              </a:rPr>
              <a:t>Added $2.50/credit fee to support success initiatives ($4.50 total fee)</a:t>
            </a:r>
          </a:p>
          <a:p>
            <a:pPr marL="0" indent="0">
              <a:spcBef>
                <a:spcPts val="200"/>
              </a:spcBef>
              <a:buNone/>
            </a:pPr>
            <a:r>
              <a:rPr lang="en-US" sz="2200" b="1" dirty="0">
                <a:latin typeface="+mn-lt"/>
                <a:cs typeface="Times" panose="02020603050405020304" pitchFamily="18" charset="0"/>
              </a:rPr>
              <a:t>Creation of Academic Success Department (summer 2014)</a:t>
            </a:r>
          </a:p>
          <a:p>
            <a:pPr>
              <a:spcBef>
                <a:spcPts val="200"/>
              </a:spcBef>
            </a:pPr>
            <a:r>
              <a:rPr lang="en-US" sz="2000" dirty="0">
                <a:latin typeface="+mn-lt"/>
                <a:cs typeface="Times" panose="02020603050405020304" pitchFamily="18" charset="0"/>
              </a:rPr>
              <a:t>Hired dean, </a:t>
            </a:r>
            <a:r>
              <a:rPr lang="en-US" sz="2000" dirty="0">
                <a:cs typeface="Times" panose="02020603050405020304" pitchFamily="18" charset="0"/>
              </a:rPr>
              <a:t>manager</a:t>
            </a:r>
            <a:r>
              <a:rPr lang="en-US" sz="2000" dirty="0">
                <a:latin typeface="+mn-lt"/>
                <a:cs typeface="Times" panose="02020603050405020304" pitchFamily="18" charset="0"/>
              </a:rPr>
              <a:t> and coaches</a:t>
            </a:r>
          </a:p>
          <a:p>
            <a:pPr marL="0" indent="0">
              <a:spcBef>
                <a:spcPts val="200"/>
              </a:spcBef>
              <a:buNone/>
            </a:pPr>
            <a:r>
              <a:rPr lang="en-US" sz="2200" b="1" dirty="0">
                <a:latin typeface="+mn-lt"/>
                <a:cs typeface="Times" panose="02020603050405020304" pitchFamily="18" charset="0"/>
              </a:rPr>
              <a:t>Launch of Coaching for Academic Success (fall 2014)</a:t>
            </a:r>
          </a:p>
          <a:p>
            <a:pPr>
              <a:spcBef>
                <a:spcPts val="200"/>
              </a:spcBef>
            </a:pPr>
            <a:r>
              <a:rPr lang="en-US" sz="2000" dirty="0">
                <a:latin typeface="+mn-lt"/>
                <a:cs typeface="Times" panose="02020603050405020304" pitchFamily="18" charset="0"/>
              </a:rPr>
              <a:t>Coaches assigned to all developmental math and English courses</a:t>
            </a:r>
          </a:p>
          <a:p>
            <a:pPr marL="0" indent="0">
              <a:spcBef>
                <a:spcPts val="200"/>
              </a:spcBef>
              <a:buNone/>
            </a:pPr>
            <a:r>
              <a:rPr lang="en-US" sz="2200" b="1" dirty="0">
                <a:cs typeface="Times" panose="02020603050405020304" pitchFamily="18" charset="0"/>
              </a:rPr>
              <a:t>Realignment of Academic Success (summer 2016)</a:t>
            </a:r>
          </a:p>
          <a:p>
            <a:pPr>
              <a:spcBef>
                <a:spcPts val="200"/>
              </a:spcBef>
            </a:pPr>
            <a:r>
              <a:rPr lang="en-US" sz="2000" dirty="0">
                <a:cs typeface="Times" panose="02020603050405020304" pitchFamily="18" charset="0"/>
              </a:rPr>
              <a:t>TRIO-SSS, Promise Program &amp; One Million Degrees added to department</a:t>
            </a:r>
          </a:p>
          <a:p>
            <a:pPr>
              <a:spcBef>
                <a:spcPts val="200"/>
              </a:spcBef>
            </a:pPr>
            <a:endParaRPr lang="en-US" sz="2200" dirty="0">
              <a:latin typeface="+mn-lt"/>
              <a:cs typeface="Times" panose="02020603050405020304" pitchFamily="18" charset="0"/>
            </a:endParaRPr>
          </a:p>
        </p:txBody>
      </p:sp>
    </p:spTree>
    <p:extLst>
      <p:ext uri="{BB962C8B-B14F-4D97-AF65-F5344CB8AC3E}">
        <p14:creationId xmlns:p14="http://schemas.microsoft.com/office/powerpoint/2010/main" val="1212454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834D62-FE77-493B-A045-50FD916A351A}"/>
              </a:ext>
            </a:extLst>
          </p:cNvPr>
          <p:cNvSpPr>
            <a:spLocks noGrp="1"/>
          </p:cNvSpPr>
          <p:nvPr>
            <p:ph type="title"/>
          </p:nvPr>
        </p:nvSpPr>
        <p:spPr/>
        <p:txBody>
          <a:bodyPr/>
          <a:lstStyle/>
          <a:p>
            <a:r>
              <a:rPr lang="en-US" dirty="0"/>
              <a:t>CAS Department Structure</a:t>
            </a:r>
          </a:p>
        </p:txBody>
      </p:sp>
      <p:grpSp>
        <p:nvGrpSpPr>
          <p:cNvPr id="4" name="Group 3">
            <a:extLst>
              <a:ext uri="{FF2B5EF4-FFF2-40B4-BE49-F238E27FC236}">
                <a16:creationId xmlns:a16="http://schemas.microsoft.com/office/drawing/2014/main" xmlns="" id="{9DED0832-CFAD-440A-85ED-9C15D4C51DC0}"/>
              </a:ext>
            </a:extLst>
          </p:cNvPr>
          <p:cNvGrpSpPr/>
          <p:nvPr/>
        </p:nvGrpSpPr>
        <p:grpSpPr>
          <a:xfrm>
            <a:off x="466906" y="1704370"/>
            <a:ext cx="8138913" cy="3535169"/>
            <a:chOff x="466906" y="1691352"/>
            <a:chExt cx="8138913" cy="3535169"/>
          </a:xfrm>
        </p:grpSpPr>
        <p:sp>
          <p:nvSpPr>
            <p:cNvPr id="5" name="Freeform: Shape 4">
              <a:extLst>
                <a:ext uri="{FF2B5EF4-FFF2-40B4-BE49-F238E27FC236}">
                  <a16:creationId xmlns:a16="http://schemas.microsoft.com/office/drawing/2014/main" xmlns="" id="{3E72F191-FC00-481E-B73C-E53A51637676}"/>
                </a:ext>
              </a:extLst>
            </p:cNvPr>
            <p:cNvSpPr/>
            <p:nvPr/>
          </p:nvSpPr>
          <p:spPr>
            <a:xfrm>
              <a:off x="466906" y="2922898"/>
              <a:ext cx="2141819" cy="1070909"/>
            </a:xfrm>
            <a:custGeom>
              <a:avLst/>
              <a:gdLst>
                <a:gd name="connsiteX0" fmla="*/ 0 w 2141819"/>
                <a:gd name="connsiteY0" fmla="*/ 107091 h 1070909"/>
                <a:gd name="connsiteX1" fmla="*/ 107091 w 2141819"/>
                <a:gd name="connsiteY1" fmla="*/ 0 h 1070909"/>
                <a:gd name="connsiteX2" fmla="*/ 2034728 w 2141819"/>
                <a:gd name="connsiteY2" fmla="*/ 0 h 1070909"/>
                <a:gd name="connsiteX3" fmla="*/ 2141819 w 2141819"/>
                <a:gd name="connsiteY3" fmla="*/ 107091 h 1070909"/>
                <a:gd name="connsiteX4" fmla="*/ 2141819 w 2141819"/>
                <a:gd name="connsiteY4" fmla="*/ 963818 h 1070909"/>
                <a:gd name="connsiteX5" fmla="*/ 2034728 w 2141819"/>
                <a:gd name="connsiteY5" fmla="*/ 1070909 h 1070909"/>
                <a:gd name="connsiteX6" fmla="*/ 107091 w 2141819"/>
                <a:gd name="connsiteY6" fmla="*/ 1070909 h 1070909"/>
                <a:gd name="connsiteX7" fmla="*/ 0 w 2141819"/>
                <a:gd name="connsiteY7" fmla="*/ 963818 h 1070909"/>
                <a:gd name="connsiteX8" fmla="*/ 0 w 2141819"/>
                <a:gd name="connsiteY8" fmla="*/ 107091 h 107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1819" h="1070909">
                  <a:moveTo>
                    <a:pt x="0" y="107091"/>
                  </a:moveTo>
                  <a:cubicBezTo>
                    <a:pt x="0" y="47946"/>
                    <a:pt x="47946" y="0"/>
                    <a:pt x="107091" y="0"/>
                  </a:cubicBezTo>
                  <a:lnTo>
                    <a:pt x="2034728" y="0"/>
                  </a:lnTo>
                  <a:cubicBezTo>
                    <a:pt x="2093873" y="0"/>
                    <a:pt x="2141819" y="47946"/>
                    <a:pt x="2141819" y="107091"/>
                  </a:cubicBezTo>
                  <a:lnTo>
                    <a:pt x="2141819" y="963818"/>
                  </a:lnTo>
                  <a:cubicBezTo>
                    <a:pt x="2141819" y="1022963"/>
                    <a:pt x="2093873" y="1070909"/>
                    <a:pt x="2034728" y="1070909"/>
                  </a:cubicBezTo>
                  <a:lnTo>
                    <a:pt x="107091" y="1070909"/>
                  </a:lnTo>
                  <a:cubicBezTo>
                    <a:pt x="47946" y="1070909"/>
                    <a:pt x="0" y="1022963"/>
                    <a:pt x="0" y="963818"/>
                  </a:cubicBezTo>
                  <a:lnTo>
                    <a:pt x="0" y="107091"/>
                  </a:lnTo>
                  <a:close/>
                </a:path>
              </a:pathLst>
            </a:custGeom>
            <a:solidFill>
              <a:srgbClr val="4EC44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336" tIns="45336" rIns="45336" bIns="45336" numCol="1" spcCol="1270" anchor="ctr" anchorCtr="0">
              <a:noAutofit/>
            </a:bodyPr>
            <a:lstStyle/>
            <a:p>
              <a:pPr marL="0" lvl="0" indent="0" algn="ctr" defTabSz="977900">
                <a:lnSpc>
                  <a:spcPct val="90000"/>
                </a:lnSpc>
                <a:spcBef>
                  <a:spcPct val="0"/>
                </a:spcBef>
                <a:spcAft>
                  <a:spcPct val="35000"/>
                </a:spcAft>
                <a:buNone/>
              </a:pPr>
              <a:r>
                <a:rPr lang="en-US" sz="2200" kern="1200" dirty="0"/>
                <a:t>Dean, Library, Testing and Academic Success</a:t>
              </a:r>
            </a:p>
          </p:txBody>
        </p:sp>
        <p:sp>
          <p:nvSpPr>
            <p:cNvPr id="6" name="Freeform: Shape 5">
              <a:extLst>
                <a:ext uri="{FF2B5EF4-FFF2-40B4-BE49-F238E27FC236}">
                  <a16:creationId xmlns:a16="http://schemas.microsoft.com/office/drawing/2014/main" xmlns="" id="{C670667C-A6AA-4112-83B9-101E8CB6583D}"/>
                </a:ext>
              </a:extLst>
            </p:cNvPr>
            <p:cNvSpPr/>
            <p:nvPr/>
          </p:nvSpPr>
          <p:spPr>
            <a:xfrm rot="18289469">
              <a:off x="2286974" y="2818762"/>
              <a:ext cx="1500229" cy="47636"/>
            </a:xfrm>
            <a:custGeom>
              <a:avLst/>
              <a:gdLst>
                <a:gd name="connsiteX0" fmla="*/ 0 w 1500229"/>
                <a:gd name="connsiteY0" fmla="*/ 23818 h 47636"/>
                <a:gd name="connsiteX1" fmla="*/ 1500229 w 1500229"/>
                <a:gd name="connsiteY1" fmla="*/ 23818 h 47636"/>
              </a:gdLst>
              <a:ahLst/>
              <a:cxnLst>
                <a:cxn ang="0">
                  <a:pos x="connsiteX0" y="connsiteY0"/>
                </a:cxn>
                <a:cxn ang="0">
                  <a:pos x="connsiteX1" y="connsiteY1"/>
                </a:cxn>
              </a:cxnLst>
              <a:rect l="l" t="t" r="r" b="b"/>
              <a:pathLst>
                <a:path w="1500229" h="47636">
                  <a:moveTo>
                    <a:pt x="0" y="23818"/>
                  </a:moveTo>
                  <a:lnTo>
                    <a:pt x="1500229" y="2381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25309" tIns="-13688" rIns="725308" bIns="-13688"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7" name="Freeform: Shape 6">
              <a:extLst>
                <a:ext uri="{FF2B5EF4-FFF2-40B4-BE49-F238E27FC236}">
                  <a16:creationId xmlns:a16="http://schemas.microsoft.com/office/drawing/2014/main" xmlns="" id="{E976ABD4-02D4-4EB3-A44C-CBE159F1A7C8}"/>
                </a:ext>
              </a:extLst>
            </p:cNvPr>
            <p:cNvSpPr/>
            <p:nvPr/>
          </p:nvSpPr>
          <p:spPr>
            <a:xfrm>
              <a:off x="3465453" y="1691352"/>
              <a:ext cx="2141819" cy="1070909"/>
            </a:xfrm>
            <a:custGeom>
              <a:avLst/>
              <a:gdLst>
                <a:gd name="connsiteX0" fmla="*/ 0 w 2141819"/>
                <a:gd name="connsiteY0" fmla="*/ 107091 h 1070909"/>
                <a:gd name="connsiteX1" fmla="*/ 107091 w 2141819"/>
                <a:gd name="connsiteY1" fmla="*/ 0 h 1070909"/>
                <a:gd name="connsiteX2" fmla="*/ 2034728 w 2141819"/>
                <a:gd name="connsiteY2" fmla="*/ 0 h 1070909"/>
                <a:gd name="connsiteX3" fmla="*/ 2141819 w 2141819"/>
                <a:gd name="connsiteY3" fmla="*/ 107091 h 1070909"/>
                <a:gd name="connsiteX4" fmla="*/ 2141819 w 2141819"/>
                <a:gd name="connsiteY4" fmla="*/ 963818 h 1070909"/>
                <a:gd name="connsiteX5" fmla="*/ 2034728 w 2141819"/>
                <a:gd name="connsiteY5" fmla="*/ 1070909 h 1070909"/>
                <a:gd name="connsiteX6" fmla="*/ 107091 w 2141819"/>
                <a:gd name="connsiteY6" fmla="*/ 1070909 h 1070909"/>
                <a:gd name="connsiteX7" fmla="*/ 0 w 2141819"/>
                <a:gd name="connsiteY7" fmla="*/ 963818 h 1070909"/>
                <a:gd name="connsiteX8" fmla="*/ 0 w 2141819"/>
                <a:gd name="connsiteY8" fmla="*/ 107091 h 107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1819" h="1070909">
                  <a:moveTo>
                    <a:pt x="0" y="107091"/>
                  </a:moveTo>
                  <a:cubicBezTo>
                    <a:pt x="0" y="47946"/>
                    <a:pt x="47946" y="0"/>
                    <a:pt x="107091" y="0"/>
                  </a:cubicBezTo>
                  <a:lnTo>
                    <a:pt x="2034728" y="0"/>
                  </a:lnTo>
                  <a:cubicBezTo>
                    <a:pt x="2093873" y="0"/>
                    <a:pt x="2141819" y="47946"/>
                    <a:pt x="2141819" y="107091"/>
                  </a:cubicBezTo>
                  <a:lnTo>
                    <a:pt x="2141819" y="963818"/>
                  </a:lnTo>
                  <a:cubicBezTo>
                    <a:pt x="2141819" y="1022963"/>
                    <a:pt x="2093873" y="1070909"/>
                    <a:pt x="2034728" y="1070909"/>
                  </a:cubicBezTo>
                  <a:lnTo>
                    <a:pt x="107091" y="1070909"/>
                  </a:lnTo>
                  <a:cubicBezTo>
                    <a:pt x="47946" y="1070909"/>
                    <a:pt x="0" y="1022963"/>
                    <a:pt x="0" y="963818"/>
                  </a:cubicBezTo>
                  <a:lnTo>
                    <a:pt x="0" y="107091"/>
                  </a:lnTo>
                  <a:close/>
                </a:path>
              </a:pathLst>
            </a:custGeom>
            <a:solidFill>
              <a:srgbClr val="4EC44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336" tIns="45336" rIns="45336" bIns="45336" numCol="1" spcCol="1270" anchor="ctr" anchorCtr="0">
              <a:noAutofit/>
            </a:bodyPr>
            <a:lstStyle/>
            <a:p>
              <a:pPr marL="0" lvl="0" indent="0" algn="ctr" defTabSz="977900">
                <a:lnSpc>
                  <a:spcPct val="90000"/>
                </a:lnSpc>
                <a:spcBef>
                  <a:spcPct val="0"/>
                </a:spcBef>
                <a:spcAft>
                  <a:spcPct val="35000"/>
                </a:spcAft>
                <a:buNone/>
              </a:pPr>
              <a:r>
                <a:rPr lang="en-US" sz="2200" kern="1200" dirty="0"/>
                <a:t>Director, Academic Success</a:t>
              </a:r>
            </a:p>
          </p:txBody>
        </p:sp>
        <p:sp>
          <p:nvSpPr>
            <p:cNvPr id="8" name="Freeform: Shape 7">
              <a:extLst>
                <a:ext uri="{FF2B5EF4-FFF2-40B4-BE49-F238E27FC236}">
                  <a16:creationId xmlns:a16="http://schemas.microsoft.com/office/drawing/2014/main" xmlns="" id="{3A1B72EC-C778-4659-9DE3-8ED87157DE31}"/>
                </a:ext>
              </a:extLst>
            </p:cNvPr>
            <p:cNvSpPr/>
            <p:nvPr/>
          </p:nvSpPr>
          <p:spPr>
            <a:xfrm>
              <a:off x="5607272" y="2202988"/>
              <a:ext cx="856727" cy="47636"/>
            </a:xfrm>
            <a:custGeom>
              <a:avLst/>
              <a:gdLst>
                <a:gd name="connsiteX0" fmla="*/ 0 w 856727"/>
                <a:gd name="connsiteY0" fmla="*/ 23818 h 47636"/>
                <a:gd name="connsiteX1" fmla="*/ 856727 w 856727"/>
                <a:gd name="connsiteY1" fmla="*/ 23818 h 47636"/>
              </a:gdLst>
              <a:ahLst/>
              <a:cxnLst>
                <a:cxn ang="0">
                  <a:pos x="connsiteX0" y="connsiteY0"/>
                </a:cxn>
                <a:cxn ang="0">
                  <a:pos x="connsiteX1" y="connsiteY1"/>
                </a:cxn>
              </a:cxnLst>
              <a:rect l="l" t="t" r="r" b="b"/>
              <a:pathLst>
                <a:path w="856727" h="47636">
                  <a:moveTo>
                    <a:pt x="0" y="23818"/>
                  </a:moveTo>
                  <a:lnTo>
                    <a:pt x="856727" y="238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19646" tIns="2401" rIns="419645" bIns="2399"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9" name="Freeform: Shape 8">
              <a:extLst>
                <a:ext uri="{FF2B5EF4-FFF2-40B4-BE49-F238E27FC236}">
                  <a16:creationId xmlns:a16="http://schemas.microsoft.com/office/drawing/2014/main" xmlns="" id="{CB9D3D6F-C74D-4ABE-81F2-5036955F5FE1}"/>
                </a:ext>
              </a:extLst>
            </p:cNvPr>
            <p:cNvSpPr/>
            <p:nvPr/>
          </p:nvSpPr>
          <p:spPr>
            <a:xfrm>
              <a:off x="6464000" y="1691352"/>
              <a:ext cx="2141819" cy="1070909"/>
            </a:xfrm>
            <a:custGeom>
              <a:avLst/>
              <a:gdLst>
                <a:gd name="connsiteX0" fmla="*/ 0 w 2141819"/>
                <a:gd name="connsiteY0" fmla="*/ 107091 h 1070909"/>
                <a:gd name="connsiteX1" fmla="*/ 107091 w 2141819"/>
                <a:gd name="connsiteY1" fmla="*/ 0 h 1070909"/>
                <a:gd name="connsiteX2" fmla="*/ 2034728 w 2141819"/>
                <a:gd name="connsiteY2" fmla="*/ 0 h 1070909"/>
                <a:gd name="connsiteX3" fmla="*/ 2141819 w 2141819"/>
                <a:gd name="connsiteY3" fmla="*/ 107091 h 1070909"/>
                <a:gd name="connsiteX4" fmla="*/ 2141819 w 2141819"/>
                <a:gd name="connsiteY4" fmla="*/ 963818 h 1070909"/>
                <a:gd name="connsiteX5" fmla="*/ 2034728 w 2141819"/>
                <a:gd name="connsiteY5" fmla="*/ 1070909 h 1070909"/>
                <a:gd name="connsiteX6" fmla="*/ 107091 w 2141819"/>
                <a:gd name="connsiteY6" fmla="*/ 1070909 h 1070909"/>
                <a:gd name="connsiteX7" fmla="*/ 0 w 2141819"/>
                <a:gd name="connsiteY7" fmla="*/ 963818 h 1070909"/>
                <a:gd name="connsiteX8" fmla="*/ 0 w 2141819"/>
                <a:gd name="connsiteY8" fmla="*/ 107091 h 107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1819" h="1070909">
                  <a:moveTo>
                    <a:pt x="0" y="107091"/>
                  </a:moveTo>
                  <a:cubicBezTo>
                    <a:pt x="0" y="47946"/>
                    <a:pt x="47946" y="0"/>
                    <a:pt x="107091" y="0"/>
                  </a:cubicBezTo>
                  <a:lnTo>
                    <a:pt x="2034728" y="0"/>
                  </a:lnTo>
                  <a:cubicBezTo>
                    <a:pt x="2093873" y="0"/>
                    <a:pt x="2141819" y="47946"/>
                    <a:pt x="2141819" y="107091"/>
                  </a:cubicBezTo>
                  <a:lnTo>
                    <a:pt x="2141819" y="963818"/>
                  </a:lnTo>
                  <a:cubicBezTo>
                    <a:pt x="2141819" y="1022963"/>
                    <a:pt x="2093873" y="1070909"/>
                    <a:pt x="2034728" y="1070909"/>
                  </a:cubicBezTo>
                  <a:lnTo>
                    <a:pt x="107091" y="1070909"/>
                  </a:lnTo>
                  <a:cubicBezTo>
                    <a:pt x="47946" y="1070909"/>
                    <a:pt x="0" y="1022963"/>
                    <a:pt x="0" y="963818"/>
                  </a:cubicBezTo>
                  <a:lnTo>
                    <a:pt x="0" y="107091"/>
                  </a:lnTo>
                  <a:close/>
                </a:path>
              </a:pathLst>
            </a:custGeom>
            <a:solidFill>
              <a:srgbClr val="4EC44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336" tIns="45336" rIns="45336" bIns="45336" numCol="1" spcCol="1270" anchor="ctr" anchorCtr="0">
              <a:noAutofit/>
            </a:bodyPr>
            <a:lstStyle/>
            <a:p>
              <a:pPr marL="0" lvl="0" indent="0" algn="ctr" defTabSz="977900">
                <a:lnSpc>
                  <a:spcPct val="90000"/>
                </a:lnSpc>
                <a:spcBef>
                  <a:spcPct val="0"/>
                </a:spcBef>
                <a:spcAft>
                  <a:spcPct val="35000"/>
                </a:spcAft>
                <a:buNone/>
              </a:pPr>
              <a:r>
                <a:rPr lang="en-US" sz="2200" kern="1200" dirty="0"/>
                <a:t>Academic Success Coaches (5)</a:t>
              </a:r>
            </a:p>
          </p:txBody>
        </p:sp>
        <p:sp>
          <p:nvSpPr>
            <p:cNvPr id="10" name="Freeform: Shape 9">
              <a:extLst>
                <a:ext uri="{FF2B5EF4-FFF2-40B4-BE49-F238E27FC236}">
                  <a16:creationId xmlns:a16="http://schemas.microsoft.com/office/drawing/2014/main" xmlns="" id="{2D9E197D-6FE0-4F0B-ACA4-0CAB60FF7CED}"/>
                </a:ext>
              </a:extLst>
            </p:cNvPr>
            <p:cNvSpPr/>
            <p:nvPr/>
          </p:nvSpPr>
          <p:spPr>
            <a:xfrm rot="5400000" flipV="1">
              <a:off x="4425845" y="2167233"/>
              <a:ext cx="160635" cy="1350696"/>
            </a:xfrm>
            <a:custGeom>
              <a:avLst/>
              <a:gdLst>
                <a:gd name="connsiteX0" fmla="*/ 0 w 856727"/>
                <a:gd name="connsiteY0" fmla="*/ 23818 h 47636"/>
                <a:gd name="connsiteX1" fmla="*/ 856727 w 856727"/>
                <a:gd name="connsiteY1" fmla="*/ 23818 h 47636"/>
              </a:gdLst>
              <a:ahLst/>
              <a:cxnLst>
                <a:cxn ang="0">
                  <a:pos x="connsiteX0" y="connsiteY0"/>
                </a:cxn>
                <a:cxn ang="0">
                  <a:pos x="connsiteX1" y="connsiteY1"/>
                </a:cxn>
              </a:cxnLst>
              <a:rect l="l" t="t" r="r" b="b"/>
              <a:pathLst>
                <a:path w="856727" h="47636">
                  <a:moveTo>
                    <a:pt x="0" y="23818"/>
                  </a:moveTo>
                  <a:lnTo>
                    <a:pt x="856727" y="2381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19646" tIns="2400" rIns="419645" bIns="2400"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11" name="Freeform: Shape 10">
              <a:extLst>
                <a:ext uri="{FF2B5EF4-FFF2-40B4-BE49-F238E27FC236}">
                  <a16:creationId xmlns:a16="http://schemas.microsoft.com/office/drawing/2014/main" xmlns="" id="{2819BDF1-2074-440F-A0E6-33C2A4DA1052}"/>
                </a:ext>
              </a:extLst>
            </p:cNvPr>
            <p:cNvSpPr/>
            <p:nvPr/>
          </p:nvSpPr>
          <p:spPr>
            <a:xfrm>
              <a:off x="3465453" y="2922898"/>
              <a:ext cx="2141819" cy="1070909"/>
            </a:xfrm>
            <a:custGeom>
              <a:avLst/>
              <a:gdLst>
                <a:gd name="connsiteX0" fmla="*/ 0 w 2141819"/>
                <a:gd name="connsiteY0" fmla="*/ 107091 h 1070909"/>
                <a:gd name="connsiteX1" fmla="*/ 107091 w 2141819"/>
                <a:gd name="connsiteY1" fmla="*/ 0 h 1070909"/>
                <a:gd name="connsiteX2" fmla="*/ 2034728 w 2141819"/>
                <a:gd name="connsiteY2" fmla="*/ 0 h 1070909"/>
                <a:gd name="connsiteX3" fmla="*/ 2141819 w 2141819"/>
                <a:gd name="connsiteY3" fmla="*/ 107091 h 1070909"/>
                <a:gd name="connsiteX4" fmla="*/ 2141819 w 2141819"/>
                <a:gd name="connsiteY4" fmla="*/ 963818 h 1070909"/>
                <a:gd name="connsiteX5" fmla="*/ 2034728 w 2141819"/>
                <a:gd name="connsiteY5" fmla="*/ 1070909 h 1070909"/>
                <a:gd name="connsiteX6" fmla="*/ 107091 w 2141819"/>
                <a:gd name="connsiteY6" fmla="*/ 1070909 h 1070909"/>
                <a:gd name="connsiteX7" fmla="*/ 0 w 2141819"/>
                <a:gd name="connsiteY7" fmla="*/ 963818 h 1070909"/>
                <a:gd name="connsiteX8" fmla="*/ 0 w 2141819"/>
                <a:gd name="connsiteY8" fmla="*/ 107091 h 107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1819" h="1070909">
                  <a:moveTo>
                    <a:pt x="0" y="107091"/>
                  </a:moveTo>
                  <a:cubicBezTo>
                    <a:pt x="0" y="47946"/>
                    <a:pt x="47946" y="0"/>
                    <a:pt x="107091" y="0"/>
                  </a:cubicBezTo>
                  <a:lnTo>
                    <a:pt x="2034728" y="0"/>
                  </a:lnTo>
                  <a:cubicBezTo>
                    <a:pt x="2093873" y="0"/>
                    <a:pt x="2141819" y="47946"/>
                    <a:pt x="2141819" y="107091"/>
                  </a:cubicBezTo>
                  <a:lnTo>
                    <a:pt x="2141819" y="963818"/>
                  </a:lnTo>
                  <a:cubicBezTo>
                    <a:pt x="2141819" y="1022963"/>
                    <a:pt x="2093873" y="1070909"/>
                    <a:pt x="2034728" y="1070909"/>
                  </a:cubicBezTo>
                  <a:lnTo>
                    <a:pt x="107091" y="1070909"/>
                  </a:lnTo>
                  <a:cubicBezTo>
                    <a:pt x="47946" y="1070909"/>
                    <a:pt x="0" y="1022963"/>
                    <a:pt x="0" y="963818"/>
                  </a:cubicBezTo>
                  <a:lnTo>
                    <a:pt x="0" y="1070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336" tIns="45336" rIns="45336" bIns="45336" numCol="1" spcCol="1270" anchor="ctr" anchorCtr="0">
              <a:noAutofit/>
            </a:bodyPr>
            <a:lstStyle/>
            <a:p>
              <a:pPr marL="0" lvl="0" indent="0" algn="ctr" defTabSz="977900">
                <a:lnSpc>
                  <a:spcPct val="90000"/>
                </a:lnSpc>
                <a:spcBef>
                  <a:spcPct val="0"/>
                </a:spcBef>
                <a:spcAft>
                  <a:spcPct val="35000"/>
                </a:spcAft>
                <a:buNone/>
              </a:pPr>
              <a:r>
                <a:rPr lang="en-US" sz="2200" kern="1200" dirty="0"/>
                <a:t>Manager, TRIO Student Support Services</a:t>
              </a:r>
            </a:p>
          </p:txBody>
        </p:sp>
        <p:sp>
          <p:nvSpPr>
            <p:cNvPr id="12" name="Freeform: Shape 11">
              <a:extLst>
                <a:ext uri="{FF2B5EF4-FFF2-40B4-BE49-F238E27FC236}">
                  <a16:creationId xmlns:a16="http://schemas.microsoft.com/office/drawing/2014/main" xmlns="" id="{115CDA37-D4BB-47DF-B557-489214B69DEE}"/>
                </a:ext>
              </a:extLst>
            </p:cNvPr>
            <p:cNvSpPr/>
            <p:nvPr/>
          </p:nvSpPr>
          <p:spPr>
            <a:xfrm>
              <a:off x="5607272" y="3434535"/>
              <a:ext cx="856727" cy="47636"/>
            </a:xfrm>
            <a:custGeom>
              <a:avLst/>
              <a:gdLst>
                <a:gd name="connsiteX0" fmla="*/ 0 w 856727"/>
                <a:gd name="connsiteY0" fmla="*/ 23818 h 47636"/>
                <a:gd name="connsiteX1" fmla="*/ 856727 w 856727"/>
                <a:gd name="connsiteY1" fmla="*/ 23818 h 47636"/>
              </a:gdLst>
              <a:ahLst/>
              <a:cxnLst>
                <a:cxn ang="0">
                  <a:pos x="connsiteX0" y="connsiteY0"/>
                </a:cxn>
                <a:cxn ang="0">
                  <a:pos x="connsiteX1" y="connsiteY1"/>
                </a:cxn>
              </a:cxnLst>
              <a:rect l="l" t="t" r="r" b="b"/>
              <a:pathLst>
                <a:path w="856727" h="47636">
                  <a:moveTo>
                    <a:pt x="0" y="23818"/>
                  </a:moveTo>
                  <a:lnTo>
                    <a:pt x="856727" y="238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19646" tIns="2400" rIns="419645" bIns="2400"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13" name="Freeform: Shape 12">
              <a:extLst>
                <a:ext uri="{FF2B5EF4-FFF2-40B4-BE49-F238E27FC236}">
                  <a16:creationId xmlns:a16="http://schemas.microsoft.com/office/drawing/2014/main" xmlns="" id="{F5322023-81A1-402D-B127-545C396A0115}"/>
                </a:ext>
              </a:extLst>
            </p:cNvPr>
            <p:cNvSpPr/>
            <p:nvPr/>
          </p:nvSpPr>
          <p:spPr>
            <a:xfrm>
              <a:off x="6464000" y="2922898"/>
              <a:ext cx="2141819" cy="1070909"/>
            </a:xfrm>
            <a:custGeom>
              <a:avLst/>
              <a:gdLst>
                <a:gd name="connsiteX0" fmla="*/ 0 w 2141819"/>
                <a:gd name="connsiteY0" fmla="*/ 107091 h 1070909"/>
                <a:gd name="connsiteX1" fmla="*/ 107091 w 2141819"/>
                <a:gd name="connsiteY1" fmla="*/ 0 h 1070909"/>
                <a:gd name="connsiteX2" fmla="*/ 2034728 w 2141819"/>
                <a:gd name="connsiteY2" fmla="*/ 0 h 1070909"/>
                <a:gd name="connsiteX3" fmla="*/ 2141819 w 2141819"/>
                <a:gd name="connsiteY3" fmla="*/ 107091 h 1070909"/>
                <a:gd name="connsiteX4" fmla="*/ 2141819 w 2141819"/>
                <a:gd name="connsiteY4" fmla="*/ 963818 h 1070909"/>
                <a:gd name="connsiteX5" fmla="*/ 2034728 w 2141819"/>
                <a:gd name="connsiteY5" fmla="*/ 1070909 h 1070909"/>
                <a:gd name="connsiteX6" fmla="*/ 107091 w 2141819"/>
                <a:gd name="connsiteY6" fmla="*/ 1070909 h 1070909"/>
                <a:gd name="connsiteX7" fmla="*/ 0 w 2141819"/>
                <a:gd name="connsiteY7" fmla="*/ 963818 h 1070909"/>
                <a:gd name="connsiteX8" fmla="*/ 0 w 2141819"/>
                <a:gd name="connsiteY8" fmla="*/ 107091 h 107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1819" h="1070909">
                  <a:moveTo>
                    <a:pt x="0" y="107091"/>
                  </a:moveTo>
                  <a:cubicBezTo>
                    <a:pt x="0" y="47946"/>
                    <a:pt x="47946" y="0"/>
                    <a:pt x="107091" y="0"/>
                  </a:cubicBezTo>
                  <a:lnTo>
                    <a:pt x="2034728" y="0"/>
                  </a:lnTo>
                  <a:cubicBezTo>
                    <a:pt x="2093873" y="0"/>
                    <a:pt x="2141819" y="47946"/>
                    <a:pt x="2141819" y="107091"/>
                  </a:cubicBezTo>
                  <a:lnTo>
                    <a:pt x="2141819" y="963818"/>
                  </a:lnTo>
                  <a:cubicBezTo>
                    <a:pt x="2141819" y="1022963"/>
                    <a:pt x="2093873" y="1070909"/>
                    <a:pt x="2034728" y="1070909"/>
                  </a:cubicBezTo>
                  <a:lnTo>
                    <a:pt x="107091" y="1070909"/>
                  </a:lnTo>
                  <a:cubicBezTo>
                    <a:pt x="47946" y="1070909"/>
                    <a:pt x="0" y="1022963"/>
                    <a:pt x="0" y="963818"/>
                  </a:cubicBezTo>
                  <a:lnTo>
                    <a:pt x="0" y="1070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336" tIns="45336" rIns="45336" bIns="45336" numCol="1" spcCol="1270" anchor="ctr" anchorCtr="0">
              <a:noAutofit/>
            </a:bodyPr>
            <a:lstStyle/>
            <a:p>
              <a:pPr marL="0" lvl="0" indent="0" algn="ctr" defTabSz="977900">
                <a:lnSpc>
                  <a:spcPct val="90000"/>
                </a:lnSpc>
                <a:spcBef>
                  <a:spcPct val="0"/>
                </a:spcBef>
                <a:spcAft>
                  <a:spcPct val="35000"/>
                </a:spcAft>
                <a:buNone/>
              </a:pPr>
              <a:r>
                <a:rPr lang="en-US" sz="2200" kern="1200" dirty="0"/>
                <a:t>Program Specialists (2) &amp; Office Manager</a:t>
              </a:r>
            </a:p>
          </p:txBody>
        </p:sp>
        <p:sp>
          <p:nvSpPr>
            <p:cNvPr id="14" name="Freeform: Shape 13">
              <a:extLst>
                <a:ext uri="{FF2B5EF4-FFF2-40B4-BE49-F238E27FC236}">
                  <a16:creationId xmlns:a16="http://schemas.microsoft.com/office/drawing/2014/main" xmlns="" id="{2F1D04C7-5F9B-4DDC-B879-EE7C16034974}"/>
                </a:ext>
              </a:extLst>
            </p:cNvPr>
            <p:cNvSpPr/>
            <p:nvPr/>
          </p:nvSpPr>
          <p:spPr>
            <a:xfrm rot="3369501">
              <a:off x="2279909" y="4050891"/>
              <a:ext cx="1484160" cy="47636"/>
            </a:xfrm>
            <a:custGeom>
              <a:avLst/>
              <a:gdLst>
                <a:gd name="connsiteX0" fmla="*/ 0 w 1484160"/>
                <a:gd name="connsiteY0" fmla="*/ 23818 h 47636"/>
                <a:gd name="connsiteX1" fmla="*/ 1484160 w 1484160"/>
                <a:gd name="connsiteY1" fmla="*/ 23818 h 47636"/>
              </a:gdLst>
              <a:ahLst/>
              <a:cxnLst>
                <a:cxn ang="0">
                  <a:pos x="connsiteX0" y="connsiteY0"/>
                </a:cxn>
                <a:cxn ang="0">
                  <a:pos x="connsiteX1" y="connsiteY1"/>
                </a:cxn>
              </a:cxnLst>
              <a:rect l="l" t="t" r="r" b="b"/>
              <a:pathLst>
                <a:path w="1484160" h="47636">
                  <a:moveTo>
                    <a:pt x="0" y="23818"/>
                  </a:moveTo>
                  <a:lnTo>
                    <a:pt x="1484160" y="2381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17676" tIns="-13286" rIns="717675" bIns="-13287"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15" name="Freeform: Shape 14">
              <a:extLst>
                <a:ext uri="{FF2B5EF4-FFF2-40B4-BE49-F238E27FC236}">
                  <a16:creationId xmlns:a16="http://schemas.microsoft.com/office/drawing/2014/main" xmlns="" id="{C38C94C7-287B-49A7-8643-EB7AE36065D6}"/>
                </a:ext>
              </a:extLst>
            </p:cNvPr>
            <p:cNvSpPr/>
            <p:nvPr/>
          </p:nvSpPr>
          <p:spPr>
            <a:xfrm>
              <a:off x="3435253" y="4155612"/>
              <a:ext cx="2141819" cy="1070909"/>
            </a:xfrm>
            <a:custGeom>
              <a:avLst/>
              <a:gdLst>
                <a:gd name="connsiteX0" fmla="*/ 0 w 2141819"/>
                <a:gd name="connsiteY0" fmla="*/ 107091 h 1070909"/>
                <a:gd name="connsiteX1" fmla="*/ 107091 w 2141819"/>
                <a:gd name="connsiteY1" fmla="*/ 0 h 1070909"/>
                <a:gd name="connsiteX2" fmla="*/ 2034728 w 2141819"/>
                <a:gd name="connsiteY2" fmla="*/ 0 h 1070909"/>
                <a:gd name="connsiteX3" fmla="*/ 2141819 w 2141819"/>
                <a:gd name="connsiteY3" fmla="*/ 107091 h 1070909"/>
                <a:gd name="connsiteX4" fmla="*/ 2141819 w 2141819"/>
                <a:gd name="connsiteY4" fmla="*/ 963818 h 1070909"/>
                <a:gd name="connsiteX5" fmla="*/ 2034728 w 2141819"/>
                <a:gd name="connsiteY5" fmla="*/ 1070909 h 1070909"/>
                <a:gd name="connsiteX6" fmla="*/ 107091 w 2141819"/>
                <a:gd name="connsiteY6" fmla="*/ 1070909 h 1070909"/>
                <a:gd name="connsiteX7" fmla="*/ 0 w 2141819"/>
                <a:gd name="connsiteY7" fmla="*/ 963818 h 1070909"/>
                <a:gd name="connsiteX8" fmla="*/ 0 w 2141819"/>
                <a:gd name="connsiteY8" fmla="*/ 107091 h 107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1819" h="1070909">
                  <a:moveTo>
                    <a:pt x="0" y="107091"/>
                  </a:moveTo>
                  <a:cubicBezTo>
                    <a:pt x="0" y="47946"/>
                    <a:pt x="47946" y="0"/>
                    <a:pt x="107091" y="0"/>
                  </a:cubicBezTo>
                  <a:lnTo>
                    <a:pt x="2034728" y="0"/>
                  </a:lnTo>
                  <a:cubicBezTo>
                    <a:pt x="2093873" y="0"/>
                    <a:pt x="2141819" y="47946"/>
                    <a:pt x="2141819" y="107091"/>
                  </a:cubicBezTo>
                  <a:lnTo>
                    <a:pt x="2141819" y="963818"/>
                  </a:lnTo>
                  <a:cubicBezTo>
                    <a:pt x="2141819" y="1022963"/>
                    <a:pt x="2093873" y="1070909"/>
                    <a:pt x="2034728" y="1070909"/>
                  </a:cubicBezTo>
                  <a:lnTo>
                    <a:pt x="107091" y="1070909"/>
                  </a:lnTo>
                  <a:cubicBezTo>
                    <a:pt x="47946" y="1070909"/>
                    <a:pt x="0" y="1022963"/>
                    <a:pt x="0" y="963818"/>
                  </a:cubicBezTo>
                  <a:lnTo>
                    <a:pt x="0" y="1070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336" tIns="45336" rIns="45336" bIns="45336" numCol="1" spcCol="1270" anchor="ctr" anchorCtr="0">
              <a:noAutofit/>
            </a:bodyPr>
            <a:lstStyle/>
            <a:p>
              <a:pPr marL="0" lvl="0" indent="0" algn="ctr" defTabSz="977900">
                <a:lnSpc>
                  <a:spcPct val="90000"/>
                </a:lnSpc>
                <a:spcBef>
                  <a:spcPct val="0"/>
                </a:spcBef>
                <a:spcAft>
                  <a:spcPct val="35000"/>
                </a:spcAft>
                <a:buNone/>
              </a:pPr>
              <a:r>
                <a:rPr lang="en-US" sz="2200" kern="1200" dirty="0"/>
                <a:t>Tutoring Coordinators (4)</a:t>
              </a:r>
            </a:p>
          </p:txBody>
        </p:sp>
        <p:sp>
          <p:nvSpPr>
            <p:cNvPr id="16" name="Freeform: Shape 15">
              <a:extLst>
                <a:ext uri="{FF2B5EF4-FFF2-40B4-BE49-F238E27FC236}">
                  <a16:creationId xmlns:a16="http://schemas.microsoft.com/office/drawing/2014/main" xmlns="" id="{F390D2CF-DFA2-48E3-BF58-F43C1EEBC69F}"/>
                </a:ext>
              </a:extLst>
            </p:cNvPr>
            <p:cNvSpPr/>
            <p:nvPr/>
          </p:nvSpPr>
          <p:spPr>
            <a:xfrm rot="21595476">
              <a:off x="5577072" y="4666664"/>
              <a:ext cx="886928" cy="47636"/>
            </a:xfrm>
            <a:custGeom>
              <a:avLst/>
              <a:gdLst>
                <a:gd name="connsiteX0" fmla="*/ 0 w 886928"/>
                <a:gd name="connsiteY0" fmla="*/ 23818 h 47636"/>
                <a:gd name="connsiteX1" fmla="*/ 886928 w 886928"/>
                <a:gd name="connsiteY1" fmla="*/ 23818 h 47636"/>
              </a:gdLst>
              <a:ahLst/>
              <a:cxnLst>
                <a:cxn ang="0">
                  <a:pos x="connsiteX0" y="connsiteY0"/>
                </a:cxn>
                <a:cxn ang="0">
                  <a:pos x="connsiteX1" y="connsiteY1"/>
                </a:cxn>
              </a:cxnLst>
              <a:rect l="l" t="t" r="r" b="b"/>
              <a:pathLst>
                <a:path w="886928" h="47636">
                  <a:moveTo>
                    <a:pt x="0" y="23818"/>
                  </a:moveTo>
                  <a:lnTo>
                    <a:pt x="886928" y="238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33990" tIns="1645" rIns="433991" bIns="1644"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17" name="Freeform: Shape 16">
              <a:extLst>
                <a:ext uri="{FF2B5EF4-FFF2-40B4-BE49-F238E27FC236}">
                  <a16:creationId xmlns:a16="http://schemas.microsoft.com/office/drawing/2014/main" xmlns="" id="{30802544-7960-4526-B78E-C6156C510AE3}"/>
                </a:ext>
              </a:extLst>
            </p:cNvPr>
            <p:cNvSpPr/>
            <p:nvPr/>
          </p:nvSpPr>
          <p:spPr>
            <a:xfrm>
              <a:off x="6464000" y="4154444"/>
              <a:ext cx="2141819" cy="1070909"/>
            </a:xfrm>
            <a:custGeom>
              <a:avLst/>
              <a:gdLst>
                <a:gd name="connsiteX0" fmla="*/ 0 w 2141819"/>
                <a:gd name="connsiteY0" fmla="*/ 107091 h 1070909"/>
                <a:gd name="connsiteX1" fmla="*/ 107091 w 2141819"/>
                <a:gd name="connsiteY1" fmla="*/ 0 h 1070909"/>
                <a:gd name="connsiteX2" fmla="*/ 2034728 w 2141819"/>
                <a:gd name="connsiteY2" fmla="*/ 0 h 1070909"/>
                <a:gd name="connsiteX3" fmla="*/ 2141819 w 2141819"/>
                <a:gd name="connsiteY3" fmla="*/ 107091 h 1070909"/>
                <a:gd name="connsiteX4" fmla="*/ 2141819 w 2141819"/>
                <a:gd name="connsiteY4" fmla="*/ 963818 h 1070909"/>
                <a:gd name="connsiteX5" fmla="*/ 2034728 w 2141819"/>
                <a:gd name="connsiteY5" fmla="*/ 1070909 h 1070909"/>
                <a:gd name="connsiteX6" fmla="*/ 107091 w 2141819"/>
                <a:gd name="connsiteY6" fmla="*/ 1070909 h 1070909"/>
                <a:gd name="connsiteX7" fmla="*/ 0 w 2141819"/>
                <a:gd name="connsiteY7" fmla="*/ 963818 h 1070909"/>
                <a:gd name="connsiteX8" fmla="*/ 0 w 2141819"/>
                <a:gd name="connsiteY8" fmla="*/ 107091 h 107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1819" h="1070909">
                  <a:moveTo>
                    <a:pt x="0" y="107091"/>
                  </a:moveTo>
                  <a:cubicBezTo>
                    <a:pt x="0" y="47946"/>
                    <a:pt x="47946" y="0"/>
                    <a:pt x="107091" y="0"/>
                  </a:cubicBezTo>
                  <a:lnTo>
                    <a:pt x="2034728" y="0"/>
                  </a:lnTo>
                  <a:cubicBezTo>
                    <a:pt x="2093873" y="0"/>
                    <a:pt x="2141819" y="47946"/>
                    <a:pt x="2141819" y="107091"/>
                  </a:cubicBezTo>
                  <a:lnTo>
                    <a:pt x="2141819" y="963818"/>
                  </a:lnTo>
                  <a:cubicBezTo>
                    <a:pt x="2141819" y="1022963"/>
                    <a:pt x="2093873" y="1070909"/>
                    <a:pt x="2034728" y="1070909"/>
                  </a:cubicBezTo>
                  <a:lnTo>
                    <a:pt x="107091" y="1070909"/>
                  </a:lnTo>
                  <a:cubicBezTo>
                    <a:pt x="47946" y="1070909"/>
                    <a:pt x="0" y="1022963"/>
                    <a:pt x="0" y="963818"/>
                  </a:cubicBezTo>
                  <a:lnTo>
                    <a:pt x="0" y="1070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336" tIns="45336" rIns="45336" bIns="45336" numCol="1" spcCol="1270" anchor="ctr" anchorCtr="0">
              <a:noAutofit/>
            </a:bodyPr>
            <a:lstStyle/>
            <a:p>
              <a:pPr marL="0" lvl="0" indent="0" algn="ctr" defTabSz="977900">
                <a:lnSpc>
                  <a:spcPct val="90000"/>
                </a:lnSpc>
                <a:spcBef>
                  <a:spcPct val="0"/>
                </a:spcBef>
                <a:spcAft>
                  <a:spcPct val="35000"/>
                </a:spcAft>
                <a:buNone/>
              </a:pPr>
              <a:r>
                <a:rPr lang="en-US" sz="2200" kern="1200" dirty="0"/>
                <a:t>Tutoring Specialists (2)</a:t>
              </a:r>
            </a:p>
          </p:txBody>
        </p:sp>
      </p:grpSp>
      <p:pic>
        <p:nvPicPr>
          <p:cNvPr id="18" name="Picture 2" descr="CLC Logo">
            <a:extLst>
              <a:ext uri="{FF2B5EF4-FFF2-40B4-BE49-F238E27FC236}">
                <a16:creationId xmlns:a16="http://schemas.microsoft.com/office/drawing/2014/main" xmlns="" id="{8B7522D8-EB15-450F-999C-7D732C86D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172200"/>
            <a:ext cx="301625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274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A3F9B4-B3A3-4DAF-8818-F2F92084C323}"/>
              </a:ext>
            </a:extLst>
          </p:cNvPr>
          <p:cNvSpPr>
            <a:spLocks noGrp="1"/>
          </p:cNvSpPr>
          <p:nvPr>
            <p:ph type="title"/>
          </p:nvPr>
        </p:nvSpPr>
        <p:spPr/>
        <p:txBody>
          <a:bodyPr>
            <a:normAutofit/>
          </a:bodyPr>
          <a:lstStyle/>
          <a:p>
            <a:r>
              <a:rPr lang="en-US" dirty="0"/>
              <a:t>CAS Student Support</a:t>
            </a:r>
          </a:p>
        </p:txBody>
      </p:sp>
      <p:sp>
        <p:nvSpPr>
          <p:cNvPr id="3" name="Content Placeholder 2">
            <a:extLst>
              <a:ext uri="{FF2B5EF4-FFF2-40B4-BE49-F238E27FC236}">
                <a16:creationId xmlns:a16="http://schemas.microsoft.com/office/drawing/2014/main" xmlns="" id="{04FCBD96-2388-46BF-8B26-9B6722148FD7}"/>
              </a:ext>
            </a:extLst>
          </p:cNvPr>
          <p:cNvSpPr>
            <a:spLocks noGrp="1"/>
          </p:cNvSpPr>
          <p:nvPr>
            <p:ph idx="1"/>
          </p:nvPr>
        </p:nvSpPr>
        <p:spPr>
          <a:xfrm>
            <a:off x="1066800" y="1417638"/>
            <a:ext cx="8229600" cy="4525963"/>
          </a:xfrm>
        </p:spPr>
        <p:txBody>
          <a:bodyPr>
            <a:noAutofit/>
          </a:bodyPr>
          <a:lstStyle/>
          <a:p>
            <a:pPr>
              <a:spcBef>
                <a:spcPts val="0"/>
              </a:spcBef>
              <a:spcAft>
                <a:spcPts val="300"/>
              </a:spcAft>
            </a:pPr>
            <a:r>
              <a:rPr lang="en-US" sz="2600" dirty="0">
                <a:latin typeface="Calibri" panose="020F0502020204030204" pitchFamily="34" charset="0"/>
                <a:cs typeface="Times" panose="02020603050405020304" pitchFamily="18" charset="0"/>
              </a:rPr>
              <a:t>Follow up on early alerts</a:t>
            </a:r>
          </a:p>
          <a:p>
            <a:pPr>
              <a:spcBef>
                <a:spcPts val="0"/>
              </a:spcBef>
              <a:spcAft>
                <a:spcPts val="300"/>
              </a:spcAft>
            </a:pPr>
            <a:r>
              <a:rPr lang="en-US" sz="2600" dirty="0">
                <a:latin typeface="Calibri" panose="020F0502020204030204" pitchFamily="34" charset="0"/>
                <a:cs typeface="Times" panose="02020603050405020304" pitchFamily="18" charset="0"/>
              </a:rPr>
              <a:t>Identify issues and solutions</a:t>
            </a:r>
          </a:p>
          <a:p>
            <a:pPr>
              <a:spcBef>
                <a:spcPts val="0"/>
              </a:spcBef>
              <a:spcAft>
                <a:spcPts val="300"/>
              </a:spcAft>
            </a:pPr>
            <a:r>
              <a:rPr lang="en-US" sz="2600" dirty="0">
                <a:latin typeface="Calibri" panose="020F0502020204030204" pitchFamily="34" charset="0"/>
                <a:cs typeface="Times" panose="02020603050405020304" pitchFamily="18" charset="0"/>
              </a:rPr>
              <a:t>Set measurable and reasonable goals</a:t>
            </a:r>
          </a:p>
          <a:p>
            <a:pPr>
              <a:spcBef>
                <a:spcPts val="0"/>
              </a:spcBef>
              <a:spcAft>
                <a:spcPts val="300"/>
              </a:spcAft>
            </a:pPr>
            <a:r>
              <a:rPr lang="en-US" sz="2600" dirty="0">
                <a:latin typeface="Calibri" panose="020F0502020204030204" pitchFamily="34" charset="0"/>
                <a:cs typeface="Times" panose="02020603050405020304" pitchFamily="18" charset="0"/>
              </a:rPr>
              <a:t>Develop time management strategies</a:t>
            </a:r>
          </a:p>
          <a:p>
            <a:pPr>
              <a:spcBef>
                <a:spcPts val="0"/>
              </a:spcBef>
              <a:spcAft>
                <a:spcPts val="300"/>
              </a:spcAft>
            </a:pPr>
            <a:r>
              <a:rPr lang="en-US" sz="2600" dirty="0">
                <a:latin typeface="Calibri" panose="020F0502020204030204" pitchFamily="34" charset="0"/>
                <a:cs typeface="Times" panose="02020603050405020304" pitchFamily="18" charset="0"/>
              </a:rPr>
              <a:t>Deepen connections to faculty, staff and peers</a:t>
            </a:r>
          </a:p>
          <a:p>
            <a:pPr>
              <a:spcBef>
                <a:spcPts val="0"/>
              </a:spcBef>
              <a:spcAft>
                <a:spcPts val="300"/>
              </a:spcAft>
            </a:pPr>
            <a:r>
              <a:rPr lang="en-US" sz="2600" dirty="0">
                <a:latin typeface="Calibri" panose="020F0502020204030204" pitchFamily="34" charset="0"/>
                <a:cs typeface="Times" panose="02020603050405020304" pitchFamily="18" charset="0"/>
              </a:rPr>
              <a:t>Strengthen communication skills</a:t>
            </a:r>
          </a:p>
          <a:p>
            <a:pPr>
              <a:spcBef>
                <a:spcPts val="0"/>
              </a:spcBef>
              <a:spcAft>
                <a:spcPts val="300"/>
              </a:spcAft>
            </a:pPr>
            <a:r>
              <a:rPr lang="en-US" sz="2600" dirty="0">
                <a:latin typeface="Calibri" panose="020F0502020204030204" pitchFamily="34" charset="0"/>
                <a:cs typeface="Times" panose="02020603050405020304" pitchFamily="18" charset="0"/>
              </a:rPr>
              <a:t>Connect students to CLC offices and resources</a:t>
            </a:r>
          </a:p>
          <a:p>
            <a:pPr>
              <a:spcBef>
                <a:spcPts val="0"/>
              </a:spcBef>
              <a:spcAft>
                <a:spcPts val="300"/>
              </a:spcAft>
            </a:pPr>
            <a:r>
              <a:rPr lang="en-US" sz="2600" dirty="0">
                <a:latin typeface="Calibri" panose="020F0502020204030204" pitchFamily="34" charset="0"/>
                <a:cs typeface="Times" panose="02020603050405020304" pitchFamily="18" charset="0"/>
              </a:rPr>
              <a:t>Assist students in assessing academic performance</a:t>
            </a:r>
          </a:p>
          <a:p>
            <a:pPr>
              <a:spcBef>
                <a:spcPts val="0"/>
              </a:spcBef>
              <a:spcAft>
                <a:spcPts val="300"/>
              </a:spcAft>
            </a:pPr>
            <a:r>
              <a:rPr lang="en-US" sz="2600" dirty="0">
                <a:latin typeface="Calibri" panose="020F0502020204030204" pitchFamily="34" charset="0"/>
                <a:cs typeface="Times" panose="02020603050405020304" pitchFamily="18" charset="0"/>
              </a:rPr>
              <a:t>Motivate students and build confidence</a:t>
            </a:r>
          </a:p>
          <a:p>
            <a:pPr>
              <a:spcBef>
                <a:spcPts val="0"/>
              </a:spcBef>
              <a:spcAft>
                <a:spcPts val="300"/>
              </a:spcAft>
            </a:pPr>
            <a:r>
              <a:rPr lang="en-US" sz="2600" dirty="0">
                <a:latin typeface="Calibri" panose="020F0502020204030204" pitchFamily="34" charset="0"/>
                <a:cs typeface="Times" panose="02020603050405020304" pitchFamily="18" charset="0"/>
              </a:rPr>
              <a:t>Celebrate successes</a:t>
            </a:r>
          </a:p>
        </p:txBody>
      </p:sp>
      <p:pic>
        <p:nvPicPr>
          <p:cNvPr id="1026" name="Picture 2" descr="CLC Logo">
            <a:extLst>
              <a:ext uri="{FF2B5EF4-FFF2-40B4-BE49-F238E27FC236}">
                <a16:creationId xmlns:a16="http://schemas.microsoft.com/office/drawing/2014/main" xmlns="" id="{F738AB64-8FC2-4725-BD9E-9A6D37665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172200"/>
            <a:ext cx="301625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420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0F52ADF7-6294-47B2-8BD4-CEE5CF8BDE03}"/>
              </a:ext>
            </a:extLst>
          </p:cNvPr>
          <p:cNvPicPr>
            <a:picLocks noChangeAspect="1"/>
          </p:cNvPicPr>
          <p:nvPr/>
        </p:nvPicPr>
        <p:blipFill>
          <a:blip r:embed="rId2"/>
          <a:stretch>
            <a:fillRect/>
          </a:stretch>
        </p:blipFill>
        <p:spPr>
          <a:xfrm>
            <a:off x="1905000" y="48617"/>
            <a:ext cx="6629400" cy="6809383"/>
          </a:xfrm>
          <a:prstGeom prst="rect">
            <a:avLst/>
          </a:prstGeom>
        </p:spPr>
      </p:pic>
    </p:spTree>
    <p:extLst>
      <p:ext uri="{BB962C8B-B14F-4D97-AF65-F5344CB8AC3E}">
        <p14:creationId xmlns:p14="http://schemas.microsoft.com/office/powerpoint/2010/main" val="152909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A3F9B4-B3A3-4DAF-8818-F2F92084C323}"/>
              </a:ext>
            </a:extLst>
          </p:cNvPr>
          <p:cNvSpPr>
            <a:spLocks noGrp="1"/>
          </p:cNvSpPr>
          <p:nvPr>
            <p:ph type="title"/>
          </p:nvPr>
        </p:nvSpPr>
        <p:spPr/>
        <p:txBody>
          <a:bodyPr>
            <a:normAutofit/>
          </a:bodyPr>
          <a:lstStyle/>
          <a:p>
            <a:r>
              <a:rPr lang="en-US" dirty="0"/>
              <a:t>Enhance &amp; Amplify, Not Replace</a:t>
            </a:r>
          </a:p>
        </p:txBody>
      </p:sp>
      <p:pic>
        <p:nvPicPr>
          <p:cNvPr id="1026" name="Picture 2" descr="CLC Logo">
            <a:extLst>
              <a:ext uri="{FF2B5EF4-FFF2-40B4-BE49-F238E27FC236}">
                <a16:creationId xmlns:a16="http://schemas.microsoft.com/office/drawing/2014/main" xmlns="" id="{F738AB64-8FC2-4725-BD9E-9A6D37665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172200"/>
            <a:ext cx="3016250" cy="542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a:extLst>
              <a:ext uri="{FF2B5EF4-FFF2-40B4-BE49-F238E27FC236}">
                <a16:creationId xmlns:a16="http://schemas.microsoft.com/office/drawing/2014/main" xmlns="" id="{02449802-0738-4DF1-989F-565A08049124}"/>
              </a:ext>
            </a:extLst>
          </p:cNvPr>
          <p:cNvGraphicFramePr/>
          <p:nvPr>
            <p:extLst/>
          </p:nvPr>
        </p:nvGraphicFramePr>
        <p:xfrm>
          <a:off x="1258529" y="1396999"/>
          <a:ext cx="6617110" cy="4411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8743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722AD7-A37A-4BDC-A503-6BD0F1463983}"/>
              </a:ext>
            </a:extLst>
          </p:cNvPr>
          <p:cNvSpPr>
            <a:spLocks noGrp="1"/>
          </p:cNvSpPr>
          <p:nvPr>
            <p:ph type="title"/>
          </p:nvPr>
        </p:nvSpPr>
        <p:spPr/>
        <p:txBody>
          <a:bodyPr/>
          <a:lstStyle/>
          <a:p>
            <a:r>
              <a:rPr lang="en-US" dirty="0"/>
              <a:t>CAS Program Scope</a:t>
            </a:r>
          </a:p>
        </p:txBody>
      </p:sp>
      <p:sp>
        <p:nvSpPr>
          <p:cNvPr id="20" name="Content Placeholder 3">
            <a:extLst>
              <a:ext uri="{FF2B5EF4-FFF2-40B4-BE49-F238E27FC236}">
                <a16:creationId xmlns:a16="http://schemas.microsoft.com/office/drawing/2014/main" xmlns="" id="{B4E11E16-D260-4878-9EDB-5B332D43B368}"/>
              </a:ext>
            </a:extLst>
          </p:cNvPr>
          <p:cNvSpPr>
            <a:spLocks noGrp="1"/>
          </p:cNvSpPr>
          <p:nvPr>
            <p:ph idx="1"/>
          </p:nvPr>
        </p:nvSpPr>
        <p:spPr>
          <a:xfrm>
            <a:off x="539140" y="1431436"/>
            <a:ext cx="8977746" cy="3566255"/>
          </a:xfrm>
        </p:spPr>
        <p:txBody>
          <a:bodyPr>
            <a:normAutofit/>
          </a:bodyPr>
          <a:lstStyle/>
          <a:p>
            <a:endParaRPr lang="en-US" sz="2400" dirty="0">
              <a:latin typeface="+mn-lt"/>
            </a:endParaRPr>
          </a:p>
          <a:p>
            <a:endParaRPr lang="en-US" sz="2400" dirty="0">
              <a:latin typeface="+mn-lt"/>
            </a:endParaRPr>
          </a:p>
          <a:p>
            <a:endParaRPr lang="en-US" sz="2400" dirty="0">
              <a:latin typeface="+mn-lt"/>
            </a:endParaRPr>
          </a:p>
          <a:p>
            <a:endParaRPr lang="en-US" sz="2400" dirty="0">
              <a:latin typeface="+mn-lt"/>
            </a:endParaRPr>
          </a:p>
          <a:p>
            <a:endParaRPr lang="en-US" sz="2400" dirty="0">
              <a:latin typeface="+mn-lt"/>
            </a:endParaRPr>
          </a:p>
          <a:p>
            <a:endParaRPr lang="en-US" sz="2400" dirty="0">
              <a:latin typeface="+mn-lt"/>
            </a:endParaRPr>
          </a:p>
          <a:p>
            <a:pPr marL="0" indent="0">
              <a:buNone/>
            </a:pPr>
            <a:endParaRPr lang="en-US" dirty="0"/>
          </a:p>
        </p:txBody>
      </p:sp>
      <p:graphicFrame>
        <p:nvGraphicFramePr>
          <p:cNvPr id="21" name="Diagram 20">
            <a:extLst>
              <a:ext uri="{FF2B5EF4-FFF2-40B4-BE49-F238E27FC236}">
                <a16:creationId xmlns:a16="http://schemas.microsoft.com/office/drawing/2014/main" xmlns="" id="{200E3176-9FBD-442A-B840-CC4BCB6C16AD}"/>
              </a:ext>
            </a:extLst>
          </p:cNvPr>
          <p:cNvGraphicFramePr/>
          <p:nvPr>
            <p:extLst/>
          </p:nvPr>
        </p:nvGraphicFramePr>
        <p:xfrm>
          <a:off x="645205" y="1378134"/>
          <a:ext cx="541186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TextBox 21">
            <a:extLst>
              <a:ext uri="{FF2B5EF4-FFF2-40B4-BE49-F238E27FC236}">
                <a16:creationId xmlns:a16="http://schemas.microsoft.com/office/drawing/2014/main" xmlns="" id="{13A89E86-1CAF-4628-9F4E-405E099D7D6F}"/>
              </a:ext>
            </a:extLst>
          </p:cNvPr>
          <p:cNvSpPr txBox="1"/>
          <p:nvPr/>
        </p:nvSpPr>
        <p:spPr>
          <a:xfrm>
            <a:off x="704570" y="2725281"/>
            <a:ext cx="1763518" cy="1754326"/>
          </a:xfrm>
          <a:prstGeom prst="rect">
            <a:avLst/>
          </a:prstGeom>
          <a:noFill/>
        </p:spPr>
        <p:txBody>
          <a:bodyPr wrap="square" rtlCol="0">
            <a:spAutoFit/>
          </a:bodyPr>
          <a:lstStyle/>
          <a:p>
            <a:pPr algn="ctr"/>
            <a:r>
              <a:rPr lang="en-US" sz="3600" dirty="0">
                <a:solidFill>
                  <a:schemeClr val="bg1"/>
                </a:solidFill>
              </a:rPr>
              <a:t>105 Classes		</a:t>
            </a:r>
            <a:r>
              <a:rPr lang="en-US" sz="3600" dirty="0"/>
              <a:t>	</a:t>
            </a:r>
          </a:p>
        </p:txBody>
      </p:sp>
      <p:sp>
        <p:nvSpPr>
          <p:cNvPr id="23" name="TextBox 22">
            <a:extLst>
              <a:ext uri="{FF2B5EF4-FFF2-40B4-BE49-F238E27FC236}">
                <a16:creationId xmlns:a16="http://schemas.microsoft.com/office/drawing/2014/main" xmlns="" id="{8F4AA93D-F9EE-42CB-AFCD-6C5BEAEF7D07}"/>
              </a:ext>
            </a:extLst>
          </p:cNvPr>
          <p:cNvSpPr txBox="1"/>
          <p:nvPr/>
        </p:nvSpPr>
        <p:spPr>
          <a:xfrm>
            <a:off x="4983888" y="3002280"/>
            <a:ext cx="2514600" cy="1200329"/>
          </a:xfrm>
          <a:prstGeom prst="rect">
            <a:avLst/>
          </a:prstGeom>
          <a:noFill/>
        </p:spPr>
        <p:txBody>
          <a:bodyPr wrap="square" rtlCol="0">
            <a:spAutoFit/>
          </a:bodyPr>
          <a:lstStyle/>
          <a:p>
            <a:r>
              <a:rPr lang="en-US" sz="3600" dirty="0">
                <a:solidFill>
                  <a:schemeClr val="bg1"/>
                </a:solidFill>
              </a:rPr>
              <a:t>Students</a:t>
            </a:r>
          </a:p>
          <a:p>
            <a:r>
              <a:rPr lang="en-US" sz="3600" dirty="0">
                <a:solidFill>
                  <a:schemeClr val="bg1"/>
                </a:solidFill>
              </a:rPr>
              <a:t>   3229</a:t>
            </a:r>
          </a:p>
        </p:txBody>
      </p:sp>
      <p:graphicFrame>
        <p:nvGraphicFramePr>
          <p:cNvPr id="24" name="Diagram 23">
            <a:extLst>
              <a:ext uri="{FF2B5EF4-FFF2-40B4-BE49-F238E27FC236}">
                <a16:creationId xmlns:a16="http://schemas.microsoft.com/office/drawing/2014/main" xmlns="" id="{65DB1945-CDE3-45F0-B97E-6D72D6F36FF9}"/>
              </a:ext>
            </a:extLst>
          </p:cNvPr>
          <p:cNvGraphicFramePr/>
          <p:nvPr>
            <p:extLst/>
          </p:nvPr>
        </p:nvGraphicFramePr>
        <p:xfrm>
          <a:off x="4991084" y="1431436"/>
          <a:ext cx="5411863"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5" name="TextBox 24">
            <a:extLst>
              <a:ext uri="{FF2B5EF4-FFF2-40B4-BE49-F238E27FC236}">
                <a16:creationId xmlns:a16="http://schemas.microsoft.com/office/drawing/2014/main" xmlns="" id="{01BE8CD9-CB26-479D-A660-37E12C20EF7A}"/>
              </a:ext>
            </a:extLst>
          </p:cNvPr>
          <p:cNvSpPr txBox="1"/>
          <p:nvPr/>
        </p:nvSpPr>
        <p:spPr>
          <a:xfrm>
            <a:off x="4862676" y="2809969"/>
            <a:ext cx="2080684" cy="1200329"/>
          </a:xfrm>
          <a:prstGeom prst="rect">
            <a:avLst/>
          </a:prstGeom>
          <a:noFill/>
        </p:spPr>
        <p:txBody>
          <a:bodyPr wrap="square" rtlCol="0">
            <a:spAutoFit/>
          </a:bodyPr>
          <a:lstStyle/>
          <a:p>
            <a:pPr algn="ctr"/>
            <a:r>
              <a:rPr lang="en-US" sz="3600" dirty="0">
                <a:solidFill>
                  <a:schemeClr val="bg1"/>
                </a:solidFill>
              </a:rPr>
              <a:t>2,077 Students</a:t>
            </a:r>
          </a:p>
        </p:txBody>
      </p:sp>
      <p:sp>
        <p:nvSpPr>
          <p:cNvPr id="26" name="Rectangle 25">
            <a:extLst>
              <a:ext uri="{FF2B5EF4-FFF2-40B4-BE49-F238E27FC236}">
                <a16:creationId xmlns:a16="http://schemas.microsoft.com/office/drawing/2014/main" xmlns="" id="{33205310-4250-42AD-8529-A92D2C2B9D78}"/>
              </a:ext>
            </a:extLst>
          </p:cNvPr>
          <p:cNvSpPr/>
          <p:nvPr/>
        </p:nvSpPr>
        <p:spPr>
          <a:xfrm>
            <a:off x="562524" y="5172270"/>
            <a:ext cx="3633696" cy="646331"/>
          </a:xfrm>
          <a:prstGeom prst="rect">
            <a:avLst/>
          </a:prstGeom>
        </p:spPr>
        <p:txBody>
          <a:bodyPr wrap="square">
            <a:spAutoFit/>
          </a:bodyPr>
          <a:lstStyle/>
          <a:p>
            <a:pPr algn="ctr">
              <a:spcBef>
                <a:spcPts val="0"/>
              </a:spcBef>
              <a:spcAft>
                <a:spcPts val="500"/>
              </a:spcAft>
            </a:pPr>
            <a:r>
              <a:rPr lang="en-US" i="1" dirty="0">
                <a:solidFill>
                  <a:srgbClr val="1E536E"/>
                </a:solidFill>
                <a:latin typeface="Calibri" panose="020F0502020204030204" pitchFamily="34" charset="0"/>
                <a:cs typeface="Times" panose="02020603050405020304" pitchFamily="18" charset="0"/>
              </a:rPr>
              <a:t>Coaches are assigned to faculty so there is a primary point of contact</a:t>
            </a:r>
          </a:p>
        </p:txBody>
      </p:sp>
      <p:pic>
        <p:nvPicPr>
          <p:cNvPr id="27" name="Picture 2" descr="CLC Logo">
            <a:extLst>
              <a:ext uri="{FF2B5EF4-FFF2-40B4-BE49-F238E27FC236}">
                <a16:creationId xmlns:a16="http://schemas.microsoft.com/office/drawing/2014/main" xmlns="" id="{239AF630-3D8C-48E4-A022-1CB57A95643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6172200"/>
            <a:ext cx="301625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132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TotalTime>
  <Words>2149</Words>
  <Application>Microsoft Office PowerPoint</Application>
  <PresentationFormat>On-screen Show (4:3)</PresentationFormat>
  <Paragraphs>302</Paragraphs>
  <Slides>30</Slides>
  <Notes>11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Redefining Student and Academic Success: Coaching Models at National Louis University and College of Lake County</vt:lpstr>
      <vt:lpstr>Session Overview</vt:lpstr>
      <vt:lpstr>Coaching for Academic Success (CAS)</vt:lpstr>
      <vt:lpstr>CAS Timeline</vt:lpstr>
      <vt:lpstr>CAS Department Structure</vt:lpstr>
      <vt:lpstr>CAS Student Support</vt:lpstr>
      <vt:lpstr>PowerPoint Presentation</vt:lpstr>
      <vt:lpstr>Enhance &amp; Amplify, Not Replace</vt:lpstr>
      <vt:lpstr>CAS Program Scope</vt:lpstr>
      <vt:lpstr>CAS Coaching Structure</vt:lpstr>
      <vt:lpstr>CAS Course Outcomes: English</vt:lpstr>
      <vt:lpstr>CAS Course Outcomes: Math</vt:lpstr>
      <vt:lpstr>CAS Retention Outcomes</vt:lpstr>
      <vt:lpstr>CAS Retention Outcomes</vt:lpstr>
      <vt:lpstr>Lessons Learned &amp; Ideas to Use</vt:lpstr>
      <vt:lpstr>The new undergraduate model</vt:lpstr>
      <vt:lpstr>Who we serve: students at a glance</vt:lpstr>
      <vt:lpstr>Students at a glance, continued</vt:lpstr>
      <vt:lpstr>HS Academic profile for Freshmen </vt:lpstr>
      <vt:lpstr>Fall 2017 to spring 2018 Retention</vt:lpstr>
      <vt:lpstr>Design &amp; Data Tracking</vt:lpstr>
      <vt:lpstr>Personalized Instruction</vt:lpstr>
      <vt:lpstr>Coaching Model</vt:lpstr>
      <vt:lpstr>Coaching Vision of Excellence</vt:lpstr>
      <vt:lpstr>Holistic Support</vt:lpstr>
      <vt:lpstr>Student Advisory Council</vt:lpstr>
      <vt:lpstr>Cohort Identity</vt:lpstr>
      <vt:lpstr>Wheeling Campus Initiatives</vt:lpstr>
      <vt:lpstr>Future initiatives: What’s next?</vt:lpstr>
      <vt:lpstr>Thank You</vt:lpstr>
    </vt:vector>
  </TitlesOfParts>
  <Company>ISAC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Nelson</dc:creator>
  <cp:lastModifiedBy>Sam Nelson</cp:lastModifiedBy>
  <cp:revision>59</cp:revision>
  <cp:lastPrinted>2014-06-17T18:32:00Z</cp:lastPrinted>
  <dcterms:created xsi:type="dcterms:W3CDTF">2013-05-22T15:51:51Z</dcterms:created>
  <dcterms:modified xsi:type="dcterms:W3CDTF">2018-07-27T16:50:05Z</dcterms:modified>
</cp:coreProperties>
</file>